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7" r:id="rId3"/>
    <p:sldId id="333" r:id="rId4"/>
    <p:sldId id="334" r:id="rId6"/>
    <p:sldId id="376" r:id="rId7"/>
    <p:sldId id="377" r:id="rId8"/>
    <p:sldId id="378" r:id="rId9"/>
    <p:sldId id="335" r:id="rId10"/>
    <p:sldId id="356" r:id="rId11"/>
    <p:sldId id="336" r:id="rId12"/>
    <p:sldId id="339" r:id="rId13"/>
    <p:sldId id="352" r:id="rId14"/>
    <p:sldId id="353" r:id="rId15"/>
    <p:sldId id="354" r:id="rId16"/>
    <p:sldId id="341" r:id="rId17"/>
    <p:sldId id="342" r:id="rId18"/>
    <p:sldId id="343" r:id="rId19"/>
    <p:sldId id="344" r:id="rId20"/>
    <p:sldId id="345" r:id="rId21"/>
    <p:sldId id="346" r:id="rId22"/>
    <p:sldId id="347" r:id="rId23"/>
    <p:sldId id="348" r:id="rId24"/>
    <p:sldId id="349" r:id="rId25"/>
    <p:sldId id="350" r:id="rId26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36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DC83B8-1DEC-4E90-8B5D-11C24767DF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1D4E21-D541-438B-B155-7E842815611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F5FB832-2BFE-48D2-871D-8EFD7BDD1DA4}" type="datetime8">
              <a:rPr lang="zh-CN" altLang="en-US" sz="1200" smtClean="0"/>
            </a:fld>
            <a:endParaRPr lang="en-US" altLang="zh-CN" sz="1200"/>
          </a:p>
        </p:txBody>
      </p:sp>
      <p:sp>
        <p:nvSpPr>
          <p:cNvPr id="29699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/>
              <a:t>© 2004 Microsoft Corporation. All rights reserved.</a:t>
            </a:r>
            <a:endParaRPr lang="en-US" altLang="zh-CN" sz="1200"/>
          </a:p>
          <a:p>
            <a:pPr eaLnBrk="1" hangingPunct="1"/>
            <a:r>
              <a:rPr lang="en-US" altLang="zh-CN" sz="1200"/>
              <a:t>This presentation is for informational purposes only. Microsoft makes no warranties, express or implied, in this summary.</a:t>
            </a:r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2970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B7FCFBA-EA1E-4DBD-BE7D-9F296ED6A511}" type="slidenum">
              <a:rPr lang="zh-CN" altLang="en-US" sz="1200"/>
            </a:fld>
            <a:endParaRPr lang="en-US" altLang="zh-CN" sz="1200"/>
          </a:p>
        </p:txBody>
      </p:sp>
      <p:sp>
        <p:nvSpPr>
          <p:cNvPr id="29701" name="Rectangle 2"/>
          <p:cNvSpPr>
            <a:spLocks noRo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09EC93C-0E34-403E-994E-E4F6EF58D3F5}" type="datetime8">
              <a:rPr lang="zh-CN" altLang="en-US" sz="1200" smtClean="0"/>
            </a:fld>
            <a:endParaRPr lang="en-US" altLang="zh-CN" sz="1200"/>
          </a:p>
        </p:txBody>
      </p:sp>
      <p:sp>
        <p:nvSpPr>
          <p:cNvPr id="30723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/>
              <a:t>© 2004 Microsoft Corporation. All rights reserved.</a:t>
            </a:r>
            <a:endParaRPr lang="en-US" altLang="zh-CN" sz="1200"/>
          </a:p>
          <a:p>
            <a:pPr eaLnBrk="1" hangingPunct="1"/>
            <a:r>
              <a:rPr lang="en-US" altLang="zh-CN" sz="1200"/>
              <a:t>This presentation is for informational purposes only. Microsoft makes no warranties, express or implied, in this summary.</a:t>
            </a:r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3072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D084FED-3AB4-40EF-90EF-639668B41A9E}" type="slidenum">
              <a:rPr lang="zh-CN" altLang="en-US" sz="1200"/>
            </a:fld>
            <a:endParaRPr lang="en-US" altLang="zh-CN" sz="1200"/>
          </a:p>
        </p:txBody>
      </p:sp>
      <p:sp>
        <p:nvSpPr>
          <p:cNvPr id="30725" name="Rectangle 2"/>
          <p:cNvSpPr>
            <a:spLocks noRo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F249A76-7D51-4260-9384-D8BA15C514C4}" type="slidenum">
              <a:rPr lang="zh-CN" altLang="en-US" sz="1200"/>
            </a:fld>
            <a:endParaRPr lang="zh-CN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7"/>
          <p:cNvSpPr>
            <a:spLocks noChangeArrowheads="1"/>
          </p:cNvSpPr>
          <p:nvPr/>
        </p:nvSpPr>
        <p:spPr bwMode="gray">
          <a:xfrm>
            <a:off x="0" y="0"/>
            <a:ext cx="12192000" cy="18288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1800">
              <a:latin typeface="Arial" panose="020B0604020202020204" pitchFamily="34" charset="0"/>
            </a:endParaRPr>
          </a:p>
        </p:txBody>
      </p:sp>
      <p:grpSp>
        <p:nvGrpSpPr>
          <p:cNvPr id="5" name="Group 15"/>
          <p:cNvGrpSpPr/>
          <p:nvPr/>
        </p:nvGrpSpPr>
        <p:grpSpPr bwMode="auto">
          <a:xfrm>
            <a:off x="203200" y="381000"/>
            <a:ext cx="9118600" cy="3365500"/>
            <a:chOff x="664" y="1951"/>
            <a:chExt cx="4308" cy="2120"/>
          </a:xfrm>
        </p:grpSpPr>
        <p:sp>
          <p:nvSpPr>
            <p:cNvPr id="6" name="Freeform 16"/>
            <p:cNvSpPr/>
            <p:nvPr/>
          </p:nvSpPr>
          <p:spPr bwMode="invGray">
            <a:xfrm>
              <a:off x="743" y="2045"/>
              <a:ext cx="1267" cy="1938"/>
            </a:xfrm>
            <a:custGeom>
              <a:avLst/>
              <a:gdLst/>
              <a:ahLst/>
              <a:cxnLst>
                <a:cxn ang="0">
                  <a:pos x="116" y="258"/>
                </a:cxn>
                <a:cxn ang="0">
                  <a:pos x="320" y="210"/>
                </a:cxn>
                <a:cxn ang="0">
                  <a:pos x="434" y="240"/>
                </a:cxn>
                <a:cxn ang="0">
                  <a:pos x="416" y="444"/>
                </a:cxn>
                <a:cxn ang="0">
                  <a:pos x="272" y="582"/>
                </a:cxn>
                <a:cxn ang="0">
                  <a:pos x="218" y="714"/>
                </a:cxn>
                <a:cxn ang="0">
                  <a:pos x="284" y="964"/>
                </a:cxn>
                <a:cxn ang="0">
                  <a:pos x="316" y="960"/>
                </a:cxn>
                <a:cxn ang="0">
                  <a:pos x="328" y="906"/>
                </a:cxn>
                <a:cxn ang="0">
                  <a:pos x="478" y="1154"/>
                </a:cxn>
                <a:cxn ang="0">
                  <a:pos x="650" y="1200"/>
                </a:cxn>
                <a:cxn ang="0">
                  <a:pos x="794" y="1350"/>
                </a:cxn>
                <a:cxn ang="0">
                  <a:pos x="854" y="1422"/>
                </a:cxn>
                <a:cxn ang="0">
                  <a:pos x="770" y="1608"/>
                </a:cxn>
                <a:cxn ang="0">
                  <a:pos x="916" y="1782"/>
                </a:cxn>
                <a:cxn ang="0">
                  <a:pos x="1034" y="2022"/>
                </a:cxn>
                <a:cxn ang="0">
                  <a:pos x="1094" y="2310"/>
                </a:cxn>
                <a:cxn ang="0">
                  <a:pos x="1194" y="2540"/>
                </a:cxn>
                <a:cxn ang="0">
                  <a:pos x="1280" y="2520"/>
                </a:cxn>
                <a:cxn ang="0">
                  <a:pos x="1244" y="2394"/>
                </a:cxn>
                <a:cxn ang="0">
                  <a:pos x="1288" y="2306"/>
                </a:cxn>
                <a:cxn ang="0">
                  <a:pos x="1368" y="2228"/>
                </a:cxn>
                <a:cxn ang="0">
                  <a:pos x="1448" y="2076"/>
                </a:cxn>
                <a:cxn ang="0">
                  <a:pos x="1568" y="1950"/>
                </a:cxn>
                <a:cxn ang="0">
                  <a:pos x="1622" y="1746"/>
                </a:cxn>
                <a:cxn ang="0">
                  <a:pos x="1552" y="1538"/>
                </a:cxn>
                <a:cxn ang="0">
                  <a:pos x="1376" y="1410"/>
                </a:cxn>
                <a:cxn ang="0">
                  <a:pos x="1104" y="1280"/>
                </a:cxn>
                <a:cxn ang="0">
                  <a:pos x="974" y="1260"/>
                </a:cxn>
                <a:cxn ang="0">
                  <a:pos x="904" y="1268"/>
                </a:cxn>
                <a:cxn ang="0">
                  <a:pos x="794" y="1308"/>
                </a:cxn>
                <a:cxn ang="0">
                  <a:pos x="758" y="1174"/>
                </a:cxn>
                <a:cxn ang="0">
                  <a:pos x="736" y="1062"/>
                </a:cxn>
                <a:cxn ang="0">
                  <a:pos x="632" y="1104"/>
                </a:cxn>
                <a:cxn ang="0">
                  <a:pos x="568" y="950"/>
                </a:cxn>
                <a:cxn ang="0">
                  <a:pos x="740" y="912"/>
                </a:cxn>
                <a:cxn ang="0">
                  <a:pos x="842" y="906"/>
                </a:cxn>
                <a:cxn ang="0">
                  <a:pos x="896" y="900"/>
                </a:cxn>
                <a:cxn ang="0">
                  <a:pos x="1058" y="750"/>
                </a:cxn>
                <a:cxn ang="0">
                  <a:pos x="1184" y="678"/>
                </a:cxn>
                <a:cxn ang="0">
                  <a:pos x="1278" y="636"/>
                </a:cxn>
                <a:cxn ang="0">
                  <a:pos x="1340" y="538"/>
                </a:cxn>
                <a:cxn ang="0">
                  <a:pos x="1288" y="512"/>
                </a:cxn>
                <a:cxn ang="0">
                  <a:pos x="1526" y="456"/>
                </a:cxn>
                <a:cxn ang="0">
                  <a:pos x="1406" y="342"/>
                </a:cxn>
                <a:cxn ang="0">
                  <a:pos x="1328" y="264"/>
                </a:cxn>
                <a:cxn ang="0">
                  <a:pos x="1222" y="364"/>
                </a:cxn>
                <a:cxn ang="0">
                  <a:pos x="1110" y="444"/>
                </a:cxn>
                <a:cxn ang="0">
                  <a:pos x="1022" y="304"/>
                </a:cxn>
                <a:cxn ang="0">
                  <a:pos x="1212" y="240"/>
                </a:cxn>
                <a:cxn ang="0">
                  <a:pos x="1266" y="198"/>
                </a:cxn>
                <a:cxn ang="0">
                  <a:pos x="1328" y="172"/>
                </a:cxn>
                <a:cxn ang="0">
                  <a:pos x="1286" y="144"/>
                </a:cxn>
                <a:cxn ang="0">
                  <a:pos x="1262" y="120"/>
                </a:cxn>
                <a:cxn ang="0">
                  <a:pos x="1202" y="102"/>
                </a:cxn>
                <a:cxn ang="0">
                  <a:pos x="1106" y="136"/>
                </a:cxn>
                <a:cxn ang="0">
                  <a:pos x="950" y="120"/>
                </a:cxn>
                <a:cxn ang="0">
                  <a:pos x="550" y="0"/>
                </a:cxn>
                <a:cxn ang="0">
                  <a:pos x="344" y="32"/>
                </a:cxn>
                <a:cxn ang="0">
                  <a:pos x="290" y="102"/>
                </a:cxn>
                <a:cxn ang="0">
                  <a:pos x="128" y="174"/>
                </a:cxn>
                <a:cxn ang="0">
                  <a:pos x="128" y="216"/>
                </a:cxn>
                <a:cxn ang="0">
                  <a:pos x="2" y="252"/>
                </a:cxn>
              </a:cxnLst>
              <a:rect l="0" t="0" r="r" b="b"/>
              <a:pathLst>
                <a:path w="1692" h="2586">
                  <a:moveTo>
                    <a:pt x="2" y="252"/>
                  </a:moveTo>
                  <a:lnTo>
                    <a:pt x="68" y="264"/>
                  </a:lnTo>
                  <a:lnTo>
                    <a:pt x="116" y="258"/>
                  </a:lnTo>
                  <a:lnTo>
                    <a:pt x="188" y="216"/>
                  </a:lnTo>
                  <a:lnTo>
                    <a:pt x="236" y="210"/>
                  </a:lnTo>
                  <a:lnTo>
                    <a:pt x="320" y="210"/>
                  </a:lnTo>
                  <a:lnTo>
                    <a:pt x="368" y="216"/>
                  </a:lnTo>
                  <a:lnTo>
                    <a:pt x="398" y="246"/>
                  </a:lnTo>
                  <a:lnTo>
                    <a:pt x="434" y="240"/>
                  </a:lnTo>
                  <a:lnTo>
                    <a:pt x="422" y="294"/>
                  </a:lnTo>
                  <a:lnTo>
                    <a:pt x="404" y="354"/>
                  </a:lnTo>
                  <a:lnTo>
                    <a:pt x="416" y="444"/>
                  </a:lnTo>
                  <a:lnTo>
                    <a:pt x="408" y="480"/>
                  </a:lnTo>
                  <a:lnTo>
                    <a:pt x="380" y="474"/>
                  </a:lnTo>
                  <a:lnTo>
                    <a:pt x="272" y="582"/>
                  </a:lnTo>
                  <a:lnTo>
                    <a:pt x="236" y="628"/>
                  </a:lnTo>
                  <a:lnTo>
                    <a:pt x="242" y="672"/>
                  </a:lnTo>
                  <a:lnTo>
                    <a:pt x="218" y="714"/>
                  </a:lnTo>
                  <a:lnTo>
                    <a:pt x="268" y="774"/>
                  </a:lnTo>
                  <a:lnTo>
                    <a:pt x="262" y="844"/>
                  </a:lnTo>
                  <a:lnTo>
                    <a:pt x="284" y="964"/>
                  </a:lnTo>
                  <a:lnTo>
                    <a:pt x="320" y="1010"/>
                  </a:lnTo>
                  <a:lnTo>
                    <a:pt x="324" y="970"/>
                  </a:lnTo>
                  <a:lnTo>
                    <a:pt x="316" y="960"/>
                  </a:lnTo>
                  <a:lnTo>
                    <a:pt x="302" y="834"/>
                  </a:lnTo>
                  <a:lnTo>
                    <a:pt x="326" y="830"/>
                  </a:lnTo>
                  <a:lnTo>
                    <a:pt x="328" y="906"/>
                  </a:lnTo>
                  <a:lnTo>
                    <a:pt x="380" y="996"/>
                  </a:lnTo>
                  <a:lnTo>
                    <a:pt x="368" y="1074"/>
                  </a:lnTo>
                  <a:lnTo>
                    <a:pt x="478" y="1154"/>
                  </a:lnTo>
                  <a:lnTo>
                    <a:pt x="564" y="1164"/>
                  </a:lnTo>
                  <a:lnTo>
                    <a:pt x="612" y="1208"/>
                  </a:lnTo>
                  <a:lnTo>
                    <a:pt x="650" y="1200"/>
                  </a:lnTo>
                  <a:lnTo>
                    <a:pt x="680" y="1224"/>
                  </a:lnTo>
                  <a:lnTo>
                    <a:pt x="698" y="1272"/>
                  </a:lnTo>
                  <a:lnTo>
                    <a:pt x="794" y="1350"/>
                  </a:lnTo>
                  <a:lnTo>
                    <a:pt x="842" y="1308"/>
                  </a:lnTo>
                  <a:lnTo>
                    <a:pt x="848" y="1350"/>
                  </a:lnTo>
                  <a:lnTo>
                    <a:pt x="854" y="1422"/>
                  </a:lnTo>
                  <a:lnTo>
                    <a:pt x="786" y="1490"/>
                  </a:lnTo>
                  <a:lnTo>
                    <a:pt x="788" y="1542"/>
                  </a:lnTo>
                  <a:lnTo>
                    <a:pt x="770" y="1608"/>
                  </a:lnTo>
                  <a:lnTo>
                    <a:pt x="802" y="1634"/>
                  </a:lnTo>
                  <a:lnTo>
                    <a:pt x="848" y="1668"/>
                  </a:lnTo>
                  <a:lnTo>
                    <a:pt x="916" y="1782"/>
                  </a:lnTo>
                  <a:lnTo>
                    <a:pt x="956" y="1800"/>
                  </a:lnTo>
                  <a:lnTo>
                    <a:pt x="1010" y="1848"/>
                  </a:lnTo>
                  <a:lnTo>
                    <a:pt x="1034" y="2022"/>
                  </a:lnTo>
                  <a:lnTo>
                    <a:pt x="1058" y="2178"/>
                  </a:lnTo>
                  <a:lnTo>
                    <a:pt x="1046" y="2244"/>
                  </a:lnTo>
                  <a:lnTo>
                    <a:pt x="1094" y="2310"/>
                  </a:lnTo>
                  <a:lnTo>
                    <a:pt x="1118" y="2364"/>
                  </a:lnTo>
                  <a:lnTo>
                    <a:pt x="1138" y="2458"/>
                  </a:lnTo>
                  <a:lnTo>
                    <a:pt x="1194" y="2540"/>
                  </a:lnTo>
                  <a:lnTo>
                    <a:pt x="1286" y="2586"/>
                  </a:lnTo>
                  <a:lnTo>
                    <a:pt x="1382" y="2574"/>
                  </a:lnTo>
                  <a:lnTo>
                    <a:pt x="1280" y="2520"/>
                  </a:lnTo>
                  <a:lnTo>
                    <a:pt x="1266" y="2472"/>
                  </a:lnTo>
                  <a:lnTo>
                    <a:pt x="1288" y="2428"/>
                  </a:lnTo>
                  <a:lnTo>
                    <a:pt x="1244" y="2394"/>
                  </a:lnTo>
                  <a:lnTo>
                    <a:pt x="1284" y="2334"/>
                  </a:lnTo>
                  <a:lnTo>
                    <a:pt x="1244" y="2300"/>
                  </a:lnTo>
                  <a:lnTo>
                    <a:pt x="1288" y="2306"/>
                  </a:lnTo>
                  <a:lnTo>
                    <a:pt x="1286" y="2244"/>
                  </a:lnTo>
                  <a:lnTo>
                    <a:pt x="1330" y="2268"/>
                  </a:lnTo>
                  <a:lnTo>
                    <a:pt x="1368" y="2228"/>
                  </a:lnTo>
                  <a:lnTo>
                    <a:pt x="1334" y="2160"/>
                  </a:lnTo>
                  <a:lnTo>
                    <a:pt x="1382" y="2184"/>
                  </a:lnTo>
                  <a:lnTo>
                    <a:pt x="1448" y="2076"/>
                  </a:lnTo>
                  <a:lnTo>
                    <a:pt x="1468" y="2052"/>
                  </a:lnTo>
                  <a:lnTo>
                    <a:pt x="1476" y="1982"/>
                  </a:lnTo>
                  <a:lnTo>
                    <a:pt x="1568" y="1950"/>
                  </a:lnTo>
                  <a:lnTo>
                    <a:pt x="1612" y="1880"/>
                  </a:lnTo>
                  <a:lnTo>
                    <a:pt x="1628" y="1830"/>
                  </a:lnTo>
                  <a:lnTo>
                    <a:pt x="1622" y="1746"/>
                  </a:lnTo>
                  <a:lnTo>
                    <a:pt x="1692" y="1644"/>
                  </a:lnTo>
                  <a:lnTo>
                    <a:pt x="1652" y="1578"/>
                  </a:lnTo>
                  <a:lnTo>
                    <a:pt x="1552" y="1538"/>
                  </a:lnTo>
                  <a:lnTo>
                    <a:pt x="1448" y="1500"/>
                  </a:lnTo>
                  <a:lnTo>
                    <a:pt x="1376" y="1494"/>
                  </a:lnTo>
                  <a:lnTo>
                    <a:pt x="1376" y="1410"/>
                  </a:lnTo>
                  <a:lnTo>
                    <a:pt x="1262" y="1356"/>
                  </a:lnTo>
                  <a:lnTo>
                    <a:pt x="1166" y="1272"/>
                  </a:lnTo>
                  <a:lnTo>
                    <a:pt x="1104" y="1280"/>
                  </a:lnTo>
                  <a:lnTo>
                    <a:pt x="1048" y="1276"/>
                  </a:lnTo>
                  <a:lnTo>
                    <a:pt x="1020" y="1244"/>
                  </a:lnTo>
                  <a:lnTo>
                    <a:pt x="974" y="1260"/>
                  </a:lnTo>
                  <a:lnTo>
                    <a:pt x="984" y="1238"/>
                  </a:lnTo>
                  <a:lnTo>
                    <a:pt x="934" y="1268"/>
                  </a:lnTo>
                  <a:lnTo>
                    <a:pt x="904" y="1268"/>
                  </a:lnTo>
                  <a:lnTo>
                    <a:pt x="872" y="1314"/>
                  </a:lnTo>
                  <a:lnTo>
                    <a:pt x="836" y="1272"/>
                  </a:lnTo>
                  <a:lnTo>
                    <a:pt x="794" y="1308"/>
                  </a:lnTo>
                  <a:lnTo>
                    <a:pt x="748" y="1278"/>
                  </a:lnTo>
                  <a:lnTo>
                    <a:pt x="758" y="1242"/>
                  </a:lnTo>
                  <a:lnTo>
                    <a:pt x="758" y="1174"/>
                  </a:lnTo>
                  <a:lnTo>
                    <a:pt x="698" y="1176"/>
                  </a:lnTo>
                  <a:lnTo>
                    <a:pt x="668" y="1140"/>
                  </a:lnTo>
                  <a:lnTo>
                    <a:pt x="736" y="1062"/>
                  </a:lnTo>
                  <a:lnTo>
                    <a:pt x="712" y="1050"/>
                  </a:lnTo>
                  <a:lnTo>
                    <a:pt x="658" y="1062"/>
                  </a:lnTo>
                  <a:lnTo>
                    <a:pt x="632" y="1104"/>
                  </a:lnTo>
                  <a:lnTo>
                    <a:pt x="596" y="1110"/>
                  </a:lnTo>
                  <a:lnTo>
                    <a:pt x="538" y="1066"/>
                  </a:lnTo>
                  <a:lnTo>
                    <a:pt x="568" y="950"/>
                  </a:lnTo>
                  <a:lnTo>
                    <a:pt x="632" y="894"/>
                  </a:lnTo>
                  <a:lnTo>
                    <a:pt x="686" y="894"/>
                  </a:lnTo>
                  <a:lnTo>
                    <a:pt x="740" y="912"/>
                  </a:lnTo>
                  <a:lnTo>
                    <a:pt x="736" y="900"/>
                  </a:lnTo>
                  <a:lnTo>
                    <a:pt x="766" y="868"/>
                  </a:lnTo>
                  <a:lnTo>
                    <a:pt x="842" y="906"/>
                  </a:lnTo>
                  <a:lnTo>
                    <a:pt x="848" y="966"/>
                  </a:lnTo>
                  <a:lnTo>
                    <a:pt x="884" y="984"/>
                  </a:lnTo>
                  <a:lnTo>
                    <a:pt x="896" y="900"/>
                  </a:lnTo>
                  <a:lnTo>
                    <a:pt x="878" y="858"/>
                  </a:lnTo>
                  <a:lnTo>
                    <a:pt x="998" y="806"/>
                  </a:lnTo>
                  <a:lnTo>
                    <a:pt x="1058" y="750"/>
                  </a:lnTo>
                  <a:lnTo>
                    <a:pt x="1100" y="696"/>
                  </a:lnTo>
                  <a:lnTo>
                    <a:pt x="1130" y="672"/>
                  </a:lnTo>
                  <a:lnTo>
                    <a:pt x="1184" y="678"/>
                  </a:lnTo>
                  <a:lnTo>
                    <a:pt x="1190" y="636"/>
                  </a:lnTo>
                  <a:lnTo>
                    <a:pt x="1280" y="588"/>
                  </a:lnTo>
                  <a:lnTo>
                    <a:pt x="1278" y="636"/>
                  </a:lnTo>
                  <a:lnTo>
                    <a:pt x="1360" y="602"/>
                  </a:lnTo>
                  <a:lnTo>
                    <a:pt x="1322" y="570"/>
                  </a:lnTo>
                  <a:lnTo>
                    <a:pt x="1340" y="538"/>
                  </a:lnTo>
                  <a:lnTo>
                    <a:pt x="1320" y="522"/>
                  </a:lnTo>
                  <a:lnTo>
                    <a:pt x="1286" y="546"/>
                  </a:lnTo>
                  <a:lnTo>
                    <a:pt x="1288" y="512"/>
                  </a:lnTo>
                  <a:lnTo>
                    <a:pt x="1400" y="504"/>
                  </a:lnTo>
                  <a:lnTo>
                    <a:pt x="1490" y="480"/>
                  </a:lnTo>
                  <a:lnTo>
                    <a:pt x="1526" y="456"/>
                  </a:lnTo>
                  <a:lnTo>
                    <a:pt x="1484" y="394"/>
                  </a:lnTo>
                  <a:cubicBezTo>
                    <a:pt x="1474" y="370"/>
                    <a:pt x="1479" y="319"/>
                    <a:pt x="1466" y="310"/>
                  </a:cubicBezTo>
                  <a:cubicBezTo>
                    <a:pt x="1456" y="300"/>
                    <a:pt x="1423" y="343"/>
                    <a:pt x="1406" y="342"/>
                  </a:cubicBezTo>
                  <a:lnTo>
                    <a:pt x="1376" y="312"/>
                  </a:lnTo>
                  <a:lnTo>
                    <a:pt x="1376" y="270"/>
                  </a:lnTo>
                  <a:lnTo>
                    <a:pt x="1328" y="264"/>
                  </a:lnTo>
                  <a:lnTo>
                    <a:pt x="1312" y="252"/>
                  </a:lnTo>
                  <a:lnTo>
                    <a:pt x="1256" y="314"/>
                  </a:lnTo>
                  <a:lnTo>
                    <a:pt x="1222" y="364"/>
                  </a:lnTo>
                  <a:lnTo>
                    <a:pt x="1172" y="402"/>
                  </a:lnTo>
                  <a:lnTo>
                    <a:pt x="1136" y="474"/>
                  </a:lnTo>
                  <a:lnTo>
                    <a:pt x="1110" y="444"/>
                  </a:lnTo>
                  <a:lnTo>
                    <a:pt x="1128" y="394"/>
                  </a:lnTo>
                  <a:lnTo>
                    <a:pt x="1038" y="334"/>
                  </a:lnTo>
                  <a:lnTo>
                    <a:pt x="1022" y="304"/>
                  </a:lnTo>
                  <a:lnTo>
                    <a:pt x="1122" y="226"/>
                  </a:lnTo>
                  <a:lnTo>
                    <a:pt x="1184" y="222"/>
                  </a:lnTo>
                  <a:lnTo>
                    <a:pt x="1212" y="240"/>
                  </a:lnTo>
                  <a:lnTo>
                    <a:pt x="1248" y="220"/>
                  </a:lnTo>
                  <a:lnTo>
                    <a:pt x="1300" y="220"/>
                  </a:lnTo>
                  <a:lnTo>
                    <a:pt x="1266" y="198"/>
                  </a:lnTo>
                  <a:lnTo>
                    <a:pt x="1208" y="196"/>
                  </a:lnTo>
                  <a:lnTo>
                    <a:pt x="1250" y="174"/>
                  </a:lnTo>
                  <a:lnTo>
                    <a:pt x="1328" y="172"/>
                  </a:lnTo>
                  <a:lnTo>
                    <a:pt x="1364" y="132"/>
                  </a:lnTo>
                  <a:cubicBezTo>
                    <a:pt x="1346" y="124"/>
                    <a:pt x="1343" y="119"/>
                    <a:pt x="1324" y="122"/>
                  </a:cubicBezTo>
                  <a:cubicBezTo>
                    <a:pt x="1310" y="124"/>
                    <a:pt x="1294" y="132"/>
                    <a:pt x="1286" y="144"/>
                  </a:cubicBezTo>
                  <a:cubicBezTo>
                    <a:pt x="1282" y="149"/>
                    <a:pt x="1274" y="148"/>
                    <a:pt x="1268" y="150"/>
                  </a:cubicBezTo>
                  <a:cubicBezTo>
                    <a:pt x="1266" y="144"/>
                    <a:pt x="1259" y="138"/>
                    <a:pt x="1262" y="132"/>
                  </a:cubicBezTo>
                  <a:cubicBezTo>
                    <a:pt x="1269" y="118"/>
                    <a:pt x="1303" y="134"/>
                    <a:pt x="1262" y="120"/>
                  </a:cubicBezTo>
                  <a:cubicBezTo>
                    <a:pt x="1221" y="134"/>
                    <a:pt x="1252" y="105"/>
                    <a:pt x="1262" y="90"/>
                  </a:cubicBezTo>
                  <a:cubicBezTo>
                    <a:pt x="1260" y="84"/>
                    <a:pt x="1262" y="75"/>
                    <a:pt x="1256" y="72"/>
                  </a:cubicBezTo>
                  <a:cubicBezTo>
                    <a:pt x="1238" y="63"/>
                    <a:pt x="1202" y="102"/>
                    <a:pt x="1202" y="102"/>
                  </a:cubicBezTo>
                  <a:cubicBezTo>
                    <a:pt x="1198" y="108"/>
                    <a:pt x="1186" y="140"/>
                    <a:pt x="1180" y="144"/>
                  </a:cubicBezTo>
                  <a:cubicBezTo>
                    <a:pt x="1169" y="151"/>
                    <a:pt x="1148" y="122"/>
                    <a:pt x="1148" y="122"/>
                  </a:cubicBezTo>
                  <a:cubicBezTo>
                    <a:pt x="1138" y="123"/>
                    <a:pt x="1121" y="137"/>
                    <a:pt x="1106" y="136"/>
                  </a:cubicBezTo>
                  <a:cubicBezTo>
                    <a:pt x="1091" y="135"/>
                    <a:pt x="1074" y="117"/>
                    <a:pt x="1056" y="116"/>
                  </a:cubicBezTo>
                  <a:cubicBezTo>
                    <a:pt x="1038" y="115"/>
                    <a:pt x="1016" y="131"/>
                    <a:pt x="998" y="132"/>
                  </a:cubicBezTo>
                  <a:cubicBezTo>
                    <a:pt x="997" y="132"/>
                    <a:pt x="956" y="125"/>
                    <a:pt x="950" y="120"/>
                  </a:cubicBezTo>
                  <a:cubicBezTo>
                    <a:pt x="918" y="94"/>
                    <a:pt x="960" y="108"/>
                    <a:pt x="920" y="90"/>
                  </a:cubicBezTo>
                  <a:cubicBezTo>
                    <a:pt x="852" y="60"/>
                    <a:pt x="806" y="58"/>
                    <a:pt x="730" y="54"/>
                  </a:cubicBezTo>
                  <a:cubicBezTo>
                    <a:pt x="656" y="39"/>
                    <a:pt x="625" y="15"/>
                    <a:pt x="550" y="0"/>
                  </a:cubicBezTo>
                  <a:cubicBezTo>
                    <a:pt x="510" y="2"/>
                    <a:pt x="486" y="5"/>
                    <a:pt x="446" y="8"/>
                  </a:cubicBezTo>
                  <a:cubicBezTo>
                    <a:pt x="424" y="9"/>
                    <a:pt x="423" y="14"/>
                    <a:pt x="406" y="18"/>
                  </a:cubicBezTo>
                  <a:cubicBezTo>
                    <a:pt x="389" y="22"/>
                    <a:pt x="353" y="24"/>
                    <a:pt x="344" y="32"/>
                  </a:cubicBezTo>
                  <a:cubicBezTo>
                    <a:pt x="346" y="38"/>
                    <a:pt x="354" y="60"/>
                    <a:pt x="350" y="64"/>
                  </a:cubicBezTo>
                  <a:cubicBezTo>
                    <a:pt x="274" y="50"/>
                    <a:pt x="250" y="81"/>
                    <a:pt x="236" y="82"/>
                  </a:cubicBezTo>
                  <a:cubicBezTo>
                    <a:pt x="278" y="110"/>
                    <a:pt x="270" y="72"/>
                    <a:pt x="290" y="102"/>
                  </a:cubicBezTo>
                  <a:cubicBezTo>
                    <a:pt x="234" y="121"/>
                    <a:pt x="178" y="104"/>
                    <a:pt x="128" y="138"/>
                  </a:cubicBezTo>
                  <a:cubicBezTo>
                    <a:pt x="126" y="144"/>
                    <a:pt x="122" y="150"/>
                    <a:pt x="122" y="156"/>
                  </a:cubicBezTo>
                  <a:cubicBezTo>
                    <a:pt x="122" y="162"/>
                    <a:pt x="132" y="170"/>
                    <a:pt x="128" y="174"/>
                  </a:cubicBezTo>
                  <a:cubicBezTo>
                    <a:pt x="126" y="182"/>
                    <a:pt x="109" y="197"/>
                    <a:pt x="112" y="202"/>
                  </a:cubicBezTo>
                  <a:cubicBezTo>
                    <a:pt x="124" y="206"/>
                    <a:pt x="137" y="195"/>
                    <a:pt x="146" y="204"/>
                  </a:cubicBezTo>
                  <a:cubicBezTo>
                    <a:pt x="151" y="209"/>
                    <a:pt x="135" y="213"/>
                    <a:pt x="128" y="216"/>
                  </a:cubicBezTo>
                  <a:cubicBezTo>
                    <a:pt x="116" y="221"/>
                    <a:pt x="104" y="226"/>
                    <a:pt x="92" y="228"/>
                  </a:cubicBezTo>
                  <a:cubicBezTo>
                    <a:pt x="48" y="237"/>
                    <a:pt x="72" y="233"/>
                    <a:pt x="20" y="240"/>
                  </a:cubicBezTo>
                  <a:cubicBezTo>
                    <a:pt x="0" y="247"/>
                    <a:pt x="2" y="240"/>
                    <a:pt x="2" y="25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7" name="Freeform 17"/>
            <p:cNvSpPr/>
            <p:nvPr/>
          </p:nvSpPr>
          <p:spPr bwMode="invGray">
            <a:xfrm>
              <a:off x="703" y="2230"/>
              <a:ext cx="34" cy="28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0" y="22"/>
                </a:cxn>
                <a:cxn ang="0">
                  <a:pos x="22" y="38"/>
                </a:cxn>
                <a:cxn ang="0">
                  <a:pos x="46" y="26"/>
                </a:cxn>
                <a:cxn ang="0">
                  <a:pos x="30" y="0"/>
                </a:cxn>
                <a:cxn ang="0">
                  <a:pos x="16" y="4"/>
                </a:cxn>
              </a:cxnLst>
              <a:rect l="0" t="0" r="r" b="b"/>
              <a:pathLst>
                <a:path w="46" h="38">
                  <a:moveTo>
                    <a:pt x="16" y="4"/>
                  </a:moveTo>
                  <a:lnTo>
                    <a:pt x="0" y="22"/>
                  </a:lnTo>
                  <a:lnTo>
                    <a:pt x="22" y="38"/>
                  </a:lnTo>
                  <a:lnTo>
                    <a:pt x="46" y="26"/>
                  </a:lnTo>
                  <a:lnTo>
                    <a:pt x="30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8" name="Freeform 18"/>
            <p:cNvSpPr/>
            <p:nvPr/>
          </p:nvSpPr>
          <p:spPr bwMode="invGray">
            <a:xfrm>
              <a:off x="1010" y="2353"/>
              <a:ext cx="39" cy="32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26" y="44"/>
                </a:cxn>
                <a:cxn ang="0">
                  <a:pos x="42" y="42"/>
                </a:cxn>
                <a:cxn ang="0">
                  <a:pos x="38" y="16"/>
                </a:cxn>
                <a:cxn ang="0">
                  <a:pos x="26" y="2"/>
                </a:cxn>
                <a:cxn ang="0">
                  <a:pos x="12" y="0"/>
                </a:cxn>
              </a:cxnLst>
              <a:rect l="0" t="0" r="r" b="b"/>
              <a:pathLst>
                <a:path w="52" h="44">
                  <a:moveTo>
                    <a:pt x="12" y="0"/>
                  </a:moveTo>
                  <a:cubicBezTo>
                    <a:pt x="16" y="14"/>
                    <a:pt x="18" y="32"/>
                    <a:pt x="26" y="44"/>
                  </a:cubicBezTo>
                  <a:cubicBezTo>
                    <a:pt x="31" y="43"/>
                    <a:pt x="37" y="44"/>
                    <a:pt x="42" y="42"/>
                  </a:cubicBezTo>
                  <a:cubicBezTo>
                    <a:pt x="52" y="38"/>
                    <a:pt x="48" y="19"/>
                    <a:pt x="38" y="16"/>
                  </a:cubicBezTo>
                  <a:cubicBezTo>
                    <a:pt x="33" y="9"/>
                    <a:pt x="34" y="5"/>
                    <a:pt x="26" y="2"/>
                  </a:cubicBezTo>
                  <a:cubicBezTo>
                    <a:pt x="4" y="4"/>
                    <a:pt x="0" y="8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9" name="Freeform 19"/>
            <p:cNvSpPr/>
            <p:nvPr/>
          </p:nvSpPr>
          <p:spPr bwMode="invGray">
            <a:xfrm>
              <a:off x="1792" y="2409"/>
              <a:ext cx="98" cy="74"/>
            </a:xfrm>
            <a:custGeom>
              <a:avLst/>
              <a:gdLst/>
              <a:ahLst/>
              <a:cxnLst>
                <a:cxn ang="0">
                  <a:pos x="97" y="0"/>
                </a:cxn>
                <a:cxn ang="0">
                  <a:pos x="79" y="8"/>
                </a:cxn>
                <a:cxn ang="0">
                  <a:pos x="53" y="24"/>
                </a:cxn>
                <a:cxn ang="0">
                  <a:pos x="39" y="40"/>
                </a:cxn>
                <a:cxn ang="0">
                  <a:pos x="21" y="52"/>
                </a:cxn>
                <a:cxn ang="0">
                  <a:pos x="63" y="82"/>
                </a:cxn>
                <a:cxn ang="0">
                  <a:pos x="79" y="94"/>
                </a:cxn>
                <a:cxn ang="0">
                  <a:pos x="85" y="92"/>
                </a:cxn>
                <a:cxn ang="0">
                  <a:pos x="89" y="86"/>
                </a:cxn>
                <a:cxn ang="0">
                  <a:pos x="97" y="98"/>
                </a:cxn>
                <a:cxn ang="0">
                  <a:pos x="123" y="86"/>
                </a:cxn>
                <a:cxn ang="0">
                  <a:pos x="129" y="74"/>
                </a:cxn>
                <a:cxn ang="0">
                  <a:pos x="101" y="40"/>
                </a:cxn>
                <a:cxn ang="0">
                  <a:pos x="115" y="24"/>
                </a:cxn>
                <a:cxn ang="0">
                  <a:pos x="111" y="4"/>
                </a:cxn>
                <a:cxn ang="0">
                  <a:pos x="97" y="0"/>
                </a:cxn>
              </a:cxnLst>
              <a:rect l="0" t="0" r="r" b="b"/>
              <a:pathLst>
                <a:path w="131" h="98">
                  <a:moveTo>
                    <a:pt x="97" y="0"/>
                  </a:moveTo>
                  <a:cubicBezTo>
                    <a:pt x="83" y="5"/>
                    <a:pt x="89" y="2"/>
                    <a:pt x="79" y="8"/>
                  </a:cubicBezTo>
                  <a:cubicBezTo>
                    <a:pt x="76" y="18"/>
                    <a:pt x="62" y="18"/>
                    <a:pt x="53" y="24"/>
                  </a:cubicBezTo>
                  <a:cubicBezTo>
                    <a:pt x="49" y="29"/>
                    <a:pt x="44" y="36"/>
                    <a:pt x="39" y="40"/>
                  </a:cubicBezTo>
                  <a:cubicBezTo>
                    <a:pt x="34" y="45"/>
                    <a:pt x="21" y="52"/>
                    <a:pt x="21" y="52"/>
                  </a:cubicBezTo>
                  <a:cubicBezTo>
                    <a:pt x="0" y="84"/>
                    <a:pt x="41" y="75"/>
                    <a:pt x="63" y="82"/>
                  </a:cubicBezTo>
                  <a:cubicBezTo>
                    <a:pt x="68" y="89"/>
                    <a:pt x="71" y="91"/>
                    <a:pt x="79" y="94"/>
                  </a:cubicBezTo>
                  <a:cubicBezTo>
                    <a:pt x="81" y="93"/>
                    <a:pt x="83" y="93"/>
                    <a:pt x="85" y="92"/>
                  </a:cubicBezTo>
                  <a:cubicBezTo>
                    <a:pt x="87" y="90"/>
                    <a:pt x="87" y="85"/>
                    <a:pt x="89" y="86"/>
                  </a:cubicBezTo>
                  <a:cubicBezTo>
                    <a:pt x="93" y="88"/>
                    <a:pt x="97" y="98"/>
                    <a:pt x="97" y="98"/>
                  </a:cubicBezTo>
                  <a:cubicBezTo>
                    <a:pt x="112" y="95"/>
                    <a:pt x="111" y="90"/>
                    <a:pt x="123" y="86"/>
                  </a:cubicBezTo>
                  <a:cubicBezTo>
                    <a:pt x="124" y="82"/>
                    <a:pt x="128" y="78"/>
                    <a:pt x="129" y="74"/>
                  </a:cubicBezTo>
                  <a:cubicBezTo>
                    <a:pt x="131" y="61"/>
                    <a:pt x="108" y="47"/>
                    <a:pt x="101" y="40"/>
                  </a:cubicBezTo>
                  <a:cubicBezTo>
                    <a:pt x="103" y="33"/>
                    <a:pt x="115" y="24"/>
                    <a:pt x="115" y="24"/>
                  </a:cubicBezTo>
                  <a:cubicBezTo>
                    <a:pt x="121" y="15"/>
                    <a:pt x="124" y="8"/>
                    <a:pt x="111" y="4"/>
                  </a:cubicBezTo>
                  <a:cubicBezTo>
                    <a:pt x="101" y="7"/>
                    <a:pt x="97" y="13"/>
                    <a:pt x="9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0" name="Freeform 20"/>
            <p:cNvSpPr/>
            <p:nvPr/>
          </p:nvSpPr>
          <p:spPr bwMode="invGray">
            <a:xfrm>
              <a:off x="1318" y="2793"/>
              <a:ext cx="158" cy="84"/>
            </a:xfrm>
            <a:custGeom>
              <a:avLst/>
              <a:gdLst/>
              <a:ahLst/>
              <a:cxnLst>
                <a:cxn ang="0">
                  <a:pos x="47" y="12"/>
                </a:cxn>
                <a:cxn ang="0">
                  <a:pos x="17" y="12"/>
                </a:cxn>
                <a:cxn ang="0">
                  <a:pos x="5" y="16"/>
                </a:cxn>
                <a:cxn ang="0">
                  <a:pos x="25" y="52"/>
                </a:cxn>
                <a:cxn ang="0">
                  <a:pos x="51" y="44"/>
                </a:cxn>
                <a:cxn ang="0">
                  <a:pos x="93" y="54"/>
                </a:cxn>
                <a:cxn ang="0">
                  <a:pos x="111" y="60"/>
                </a:cxn>
                <a:cxn ang="0">
                  <a:pos x="133" y="88"/>
                </a:cxn>
                <a:cxn ang="0">
                  <a:pos x="141" y="112"/>
                </a:cxn>
                <a:cxn ang="0">
                  <a:pos x="157" y="100"/>
                </a:cxn>
                <a:cxn ang="0">
                  <a:pos x="169" y="96"/>
                </a:cxn>
                <a:cxn ang="0">
                  <a:pos x="187" y="102"/>
                </a:cxn>
                <a:cxn ang="0">
                  <a:pos x="195" y="80"/>
                </a:cxn>
                <a:cxn ang="0">
                  <a:pos x="153" y="54"/>
                </a:cxn>
                <a:cxn ang="0">
                  <a:pos x="105" y="20"/>
                </a:cxn>
                <a:cxn ang="0">
                  <a:pos x="53" y="26"/>
                </a:cxn>
                <a:cxn ang="0">
                  <a:pos x="47" y="12"/>
                </a:cxn>
              </a:cxnLst>
              <a:rect l="0" t="0" r="r" b="b"/>
              <a:pathLst>
                <a:path w="212" h="112">
                  <a:moveTo>
                    <a:pt x="47" y="12"/>
                  </a:moveTo>
                  <a:cubicBezTo>
                    <a:pt x="39" y="0"/>
                    <a:pt x="28" y="7"/>
                    <a:pt x="17" y="12"/>
                  </a:cubicBezTo>
                  <a:cubicBezTo>
                    <a:pt x="13" y="14"/>
                    <a:pt x="5" y="16"/>
                    <a:pt x="5" y="16"/>
                  </a:cubicBezTo>
                  <a:cubicBezTo>
                    <a:pt x="0" y="31"/>
                    <a:pt x="10" y="48"/>
                    <a:pt x="25" y="52"/>
                  </a:cubicBezTo>
                  <a:cubicBezTo>
                    <a:pt x="37" y="50"/>
                    <a:pt x="41" y="47"/>
                    <a:pt x="51" y="44"/>
                  </a:cubicBezTo>
                  <a:cubicBezTo>
                    <a:pt x="65" y="53"/>
                    <a:pt x="76" y="53"/>
                    <a:pt x="93" y="54"/>
                  </a:cubicBezTo>
                  <a:cubicBezTo>
                    <a:pt x="99" y="56"/>
                    <a:pt x="111" y="60"/>
                    <a:pt x="111" y="60"/>
                  </a:cubicBezTo>
                  <a:cubicBezTo>
                    <a:pt x="120" y="69"/>
                    <a:pt x="129" y="75"/>
                    <a:pt x="133" y="88"/>
                  </a:cubicBezTo>
                  <a:cubicBezTo>
                    <a:pt x="125" y="100"/>
                    <a:pt x="126" y="107"/>
                    <a:pt x="141" y="112"/>
                  </a:cubicBezTo>
                  <a:cubicBezTo>
                    <a:pt x="145" y="106"/>
                    <a:pt x="150" y="103"/>
                    <a:pt x="157" y="100"/>
                  </a:cubicBezTo>
                  <a:cubicBezTo>
                    <a:pt x="161" y="98"/>
                    <a:pt x="169" y="96"/>
                    <a:pt x="169" y="96"/>
                  </a:cubicBezTo>
                  <a:cubicBezTo>
                    <a:pt x="175" y="98"/>
                    <a:pt x="187" y="102"/>
                    <a:pt x="187" y="102"/>
                  </a:cubicBezTo>
                  <a:cubicBezTo>
                    <a:pt x="203" y="100"/>
                    <a:pt x="212" y="94"/>
                    <a:pt x="195" y="80"/>
                  </a:cubicBezTo>
                  <a:cubicBezTo>
                    <a:pt x="183" y="70"/>
                    <a:pt x="165" y="66"/>
                    <a:pt x="153" y="54"/>
                  </a:cubicBezTo>
                  <a:cubicBezTo>
                    <a:pt x="141" y="42"/>
                    <a:pt x="122" y="26"/>
                    <a:pt x="105" y="20"/>
                  </a:cubicBezTo>
                  <a:cubicBezTo>
                    <a:pt x="85" y="21"/>
                    <a:pt x="71" y="20"/>
                    <a:pt x="53" y="26"/>
                  </a:cubicBezTo>
                  <a:cubicBezTo>
                    <a:pt x="47" y="24"/>
                    <a:pt x="33" y="12"/>
                    <a:pt x="47" y="1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1" name="Freeform 21"/>
            <p:cNvSpPr/>
            <p:nvPr/>
          </p:nvSpPr>
          <p:spPr bwMode="invGray">
            <a:xfrm>
              <a:off x="1448" y="2857"/>
              <a:ext cx="99" cy="41"/>
            </a:xfrm>
            <a:custGeom>
              <a:avLst/>
              <a:gdLst/>
              <a:ahLst/>
              <a:cxnLst>
                <a:cxn ang="0">
                  <a:pos x="57" y="0"/>
                </a:cxn>
                <a:cxn ang="0">
                  <a:pos x="43" y="6"/>
                </a:cxn>
                <a:cxn ang="0">
                  <a:pos x="31" y="30"/>
                </a:cxn>
                <a:cxn ang="0">
                  <a:pos x="15" y="34"/>
                </a:cxn>
                <a:cxn ang="0">
                  <a:pos x="3" y="42"/>
                </a:cxn>
                <a:cxn ang="0">
                  <a:pos x="13" y="54"/>
                </a:cxn>
                <a:cxn ang="0">
                  <a:pos x="133" y="34"/>
                </a:cxn>
                <a:cxn ang="0">
                  <a:pos x="123" y="16"/>
                </a:cxn>
                <a:cxn ang="0">
                  <a:pos x="105" y="8"/>
                </a:cxn>
                <a:cxn ang="0">
                  <a:pos x="101" y="24"/>
                </a:cxn>
                <a:cxn ang="0">
                  <a:pos x="89" y="18"/>
                </a:cxn>
                <a:cxn ang="0">
                  <a:pos x="67" y="14"/>
                </a:cxn>
                <a:cxn ang="0">
                  <a:pos x="57" y="0"/>
                </a:cxn>
              </a:cxnLst>
              <a:rect l="0" t="0" r="r" b="b"/>
              <a:pathLst>
                <a:path w="133" h="54">
                  <a:moveTo>
                    <a:pt x="57" y="0"/>
                  </a:moveTo>
                  <a:cubicBezTo>
                    <a:pt x="53" y="3"/>
                    <a:pt x="46" y="2"/>
                    <a:pt x="43" y="6"/>
                  </a:cubicBezTo>
                  <a:cubicBezTo>
                    <a:pt x="36" y="14"/>
                    <a:pt x="43" y="26"/>
                    <a:pt x="31" y="30"/>
                  </a:cubicBezTo>
                  <a:cubicBezTo>
                    <a:pt x="26" y="32"/>
                    <a:pt x="20" y="31"/>
                    <a:pt x="15" y="34"/>
                  </a:cubicBezTo>
                  <a:cubicBezTo>
                    <a:pt x="11" y="36"/>
                    <a:pt x="3" y="42"/>
                    <a:pt x="3" y="42"/>
                  </a:cubicBezTo>
                  <a:cubicBezTo>
                    <a:pt x="0" y="51"/>
                    <a:pt x="5" y="51"/>
                    <a:pt x="13" y="54"/>
                  </a:cubicBezTo>
                  <a:cubicBezTo>
                    <a:pt x="51" y="51"/>
                    <a:pt x="97" y="46"/>
                    <a:pt x="133" y="34"/>
                  </a:cubicBezTo>
                  <a:cubicBezTo>
                    <a:pt x="129" y="28"/>
                    <a:pt x="128" y="21"/>
                    <a:pt x="123" y="16"/>
                  </a:cubicBezTo>
                  <a:cubicBezTo>
                    <a:pt x="118" y="11"/>
                    <a:pt x="105" y="8"/>
                    <a:pt x="105" y="8"/>
                  </a:cubicBezTo>
                  <a:cubicBezTo>
                    <a:pt x="84" y="13"/>
                    <a:pt x="106" y="19"/>
                    <a:pt x="101" y="24"/>
                  </a:cubicBezTo>
                  <a:cubicBezTo>
                    <a:pt x="99" y="26"/>
                    <a:pt x="89" y="18"/>
                    <a:pt x="89" y="18"/>
                  </a:cubicBezTo>
                  <a:cubicBezTo>
                    <a:pt x="83" y="15"/>
                    <a:pt x="73" y="15"/>
                    <a:pt x="67" y="14"/>
                  </a:cubicBezTo>
                  <a:cubicBezTo>
                    <a:pt x="58" y="8"/>
                    <a:pt x="62" y="12"/>
                    <a:pt x="5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2" name="Freeform 22"/>
            <p:cNvSpPr/>
            <p:nvPr/>
          </p:nvSpPr>
          <p:spPr bwMode="invGray">
            <a:xfrm>
              <a:off x="1553" y="2883"/>
              <a:ext cx="38" cy="1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7" y="18"/>
                </a:cxn>
                <a:cxn ang="0">
                  <a:pos x="27" y="24"/>
                </a:cxn>
                <a:cxn ang="0">
                  <a:pos x="33" y="4"/>
                </a:cxn>
                <a:cxn ang="0">
                  <a:pos x="13" y="0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3" name="Freeform 23"/>
            <p:cNvSpPr/>
            <p:nvPr/>
          </p:nvSpPr>
          <p:spPr bwMode="invGray">
            <a:xfrm>
              <a:off x="1609" y="2886"/>
              <a:ext cx="12" cy="2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0" y="14"/>
                </a:cxn>
                <a:cxn ang="0">
                  <a:pos x="16" y="34"/>
                </a:cxn>
                <a:cxn ang="0">
                  <a:pos x="12" y="18"/>
                </a:cxn>
                <a:cxn ang="0">
                  <a:pos x="16" y="6"/>
                </a:cxn>
                <a:cxn ang="0">
                  <a:pos x="14" y="0"/>
                </a:cxn>
              </a:cxnLst>
              <a:rect l="0" t="0" r="r" b="b"/>
              <a:pathLst>
                <a:path w="16" h="34">
                  <a:moveTo>
                    <a:pt x="14" y="0"/>
                  </a:moveTo>
                  <a:cubicBezTo>
                    <a:pt x="5" y="3"/>
                    <a:pt x="2" y="4"/>
                    <a:pt x="0" y="14"/>
                  </a:cubicBezTo>
                  <a:cubicBezTo>
                    <a:pt x="3" y="26"/>
                    <a:pt x="4" y="30"/>
                    <a:pt x="16" y="34"/>
                  </a:cubicBezTo>
                  <a:cubicBezTo>
                    <a:pt x="15" y="29"/>
                    <a:pt x="11" y="23"/>
                    <a:pt x="12" y="18"/>
                  </a:cubicBezTo>
                  <a:cubicBezTo>
                    <a:pt x="12" y="14"/>
                    <a:pt x="16" y="6"/>
                    <a:pt x="16" y="6"/>
                  </a:cubicBezTo>
                  <a:cubicBezTo>
                    <a:pt x="9" y="1"/>
                    <a:pt x="8" y="3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4" name="Freeform 24"/>
            <p:cNvSpPr/>
            <p:nvPr/>
          </p:nvSpPr>
          <p:spPr bwMode="invGray">
            <a:xfrm>
              <a:off x="1426" y="2040"/>
              <a:ext cx="180" cy="88"/>
            </a:xfrm>
            <a:custGeom>
              <a:avLst/>
              <a:gdLst/>
              <a:ahLst/>
              <a:cxnLst>
                <a:cxn ang="0">
                  <a:pos x="64" y="1"/>
                </a:cxn>
                <a:cxn ang="0">
                  <a:pos x="24" y="31"/>
                </a:cxn>
                <a:cxn ang="0">
                  <a:pos x="6" y="37"/>
                </a:cxn>
                <a:cxn ang="0">
                  <a:pos x="0" y="39"/>
                </a:cxn>
                <a:cxn ang="0">
                  <a:pos x="26" y="59"/>
                </a:cxn>
                <a:cxn ang="0">
                  <a:pos x="38" y="63"/>
                </a:cxn>
                <a:cxn ang="0">
                  <a:pos x="68" y="47"/>
                </a:cxn>
                <a:cxn ang="0">
                  <a:pos x="80" y="43"/>
                </a:cxn>
                <a:cxn ang="0">
                  <a:pos x="82" y="55"/>
                </a:cxn>
                <a:cxn ang="0">
                  <a:pos x="64" y="61"/>
                </a:cxn>
                <a:cxn ang="0">
                  <a:pos x="72" y="73"/>
                </a:cxn>
                <a:cxn ang="0">
                  <a:pos x="40" y="87"/>
                </a:cxn>
                <a:cxn ang="0">
                  <a:pos x="70" y="109"/>
                </a:cxn>
                <a:cxn ang="0">
                  <a:pos x="82" y="113"/>
                </a:cxn>
                <a:cxn ang="0">
                  <a:pos x="118" y="103"/>
                </a:cxn>
                <a:cxn ang="0">
                  <a:pos x="150" y="105"/>
                </a:cxn>
                <a:cxn ang="0">
                  <a:pos x="168" y="117"/>
                </a:cxn>
                <a:cxn ang="0">
                  <a:pos x="204" y="109"/>
                </a:cxn>
                <a:cxn ang="0">
                  <a:pos x="224" y="103"/>
                </a:cxn>
                <a:cxn ang="0">
                  <a:pos x="222" y="77"/>
                </a:cxn>
                <a:cxn ang="0">
                  <a:pos x="234" y="69"/>
                </a:cxn>
                <a:cxn ang="0">
                  <a:pos x="238" y="47"/>
                </a:cxn>
                <a:cxn ang="0">
                  <a:pos x="210" y="57"/>
                </a:cxn>
                <a:cxn ang="0">
                  <a:pos x="200" y="43"/>
                </a:cxn>
                <a:cxn ang="0">
                  <a:pos x="172" y="45"/>
                </a:cxn>
                <a:cxn ang="0">
                  <a:pos x="134" y="9"/>
                </a:cxn>
                <a:cxn ang="0">
                  <a:pos x="94" y="11"/>
                </a:cxn>
                <a:cxn ang="0">
                  <a:pos x="82" y="1"/>
                </a:cxn>
                <a:cxn ang="0">
                  <a:pos x="64" y="1"/>
                </a:cxn>
              </a:cxnLst>
              <a:rect l="0" t="0" r="r" b="b"/>
              <a:pathLst>
                <a:path w="240" h="117">
                  <a:moveTo>
                    <a:pt x="64" y="1"/>
                  </a:moveTo>
                  <a:cubicBezTo>
                    <a:pt x="57" y="21"/>
                    <a:pt x="44" y="24"/>
                    <a:pt x="24" y="31"/>
                  </a:cubicBezTo>
                  <a:cubicBezTo>
                    <a:pt x="18" y="33"/>
                    <a:pt x="12" y="35"/>
                    <a:pt x="6" y="37"/>
                  </a:cubicBezTo>
                  <a:cubicBezTo>
                    <a:pt x="4" y="38"/>
                    <a:pt x="0" y="39"/>
                    <a:pt x="0" y="39"/>
                  </a:cubicBezTo>
                  <a:cubicBezTo>
                    <a:pt x="3" y="55"/>
                    <a:pt x="12" y="54"/>
                    <a:pt x="26" y="59"/>
                  </a:cubicBezTo>
                  <a:cubicBezTo>
                    <a:pt x="30" y="60"/>
                    <a:pt x="38" y="63"/>
                    <a:pt x="38" y="63"/>
                  </a:cubicBezTo>
                  <a:cubicBezTo>
                    <a:pt x="50" y="59"/>
                    <a:pt x="57" y="54"/>
                    <a:pt x="68" y="47"/>
                  </a:cubicBezTo>
                  <a:cubicBezTo>
                    <a:pt x="72" y="45"/>
                    <a:pt x="80" y="43"/>
                    <a:pt x="80" y="43"/>
                  </a:cubicBezTo>
                  <a:cubicBezTo>
                    <a:pt x="82" y="46"/>
                    <a:pt x="88" y="51"/>
                    <a:pt x="82" y="55"/>
                  </a:cubicBezTo>
                  <a:cubicBezTo>
                    <a:pt x="77" y="59"/>
                    <a:pt x="64" y="61"/>
                    <a:pt x="64" y="61"/>
                  </a:cubicBezTo>
                  <a:cubicBezTo>
                    <a:pt x="58" y="70"/>
                    <a:pt x="63" y="70"/>
                    <a:pt x="72" y="73"/>
                  </a:cubicBezTo>
                  <a:cubicBezTo>
                    <a:pt x="77" y="88"/>
                    <a:pt x="50" y="86"/>
                    <a:pt x="40" y="87"/>
                  </a:cubicBezTo>
                  <a:cubicBezTo>
                    <a:pt x="47" y="94"/>
                    <a:pt x="60" y="106"/>
                    <a:pt x="70" y="109"/>
                  </a:cubicBezTo>
                  <a:cubicBezTo>
                    <a:pt x="74" y="110"/>
                    <a:pt x="82" y="113"/>
                    <a:pt x="82" y="113"/>
                  </a:cubicBezTo>
                  <a:cubicBezTo>
                    <a:pt x="99" y="111"/>
                    <a:pt x="104" y="108"/>
                    <a:pt x="118" y="103"/>
                  </a:cubicBezTo>
                  <a:cubicBezTo>
                    <a:pt x="129" y="104"/>
                    <a:pt x="140" y="103"/>
                    <a:pt x="150" y="105"/>
                  </a:cubicBezTo>
                  <a:cubicBezTo>
                    <a:pt x="157" y="107"/>
                    <a:pt x="168" y="117"/>
                    <a:pt x="168" y="117"/>
                  </a:cubicBezTo>
                  <a:cubicBezTo>
                    <a:pt x="193" y="115"/>
                    <a:pt x="188" y="116"/>
                    <a:pt x="204" y="109"/>
                  </a:cubicBezTo>
                  <a:cubicBezTo>
                    <a:pt x="210" y="106"/>
                    <a:pt x="224" y="103"/>
                    <a:pt x="224" y="103"/>
                  </a:cubicBezTo>
                  <a:cubicBezTo>
                    <a:pt x="223" y="98"/>
                    <a:pt x="217" y="82"/>
                    <a:pt x="222" y="77"/>
                  </a:cubicBezTo>
                  <a:cubicBezTo>
                    <a:pt x="225" y="73"/>
                    <a:pt x="234" y="69"/>
                    <a:pt x="234" y="69"/>
                  </a:cubicBezTo>
                  <a:cubicBezTo>
                    <a:pt x="237" y="59"/>
                    <a:pt x="240" y="59"/>
                    <a:pt x="238" y="47"/>
                  </a:cubicBezTo>
                  <a:cubicBezTo>
                    <a:pt x="228" y="49"/>
                    <a:pt x="219" y="51"/>
                    <a:pt x="210" y="57"/>
                  </a:cubicBezTo>
                  <a:cubicBezTo>
                    <a:pt x="201" y="71"/>
                    <a:pt x="201" y="50"/>
                    <a:pt x="200" y="43"/>
                  </a:cubicBezTo>
                  <a:cubicBezTo>
                    <a:pt x="189" y="45"/>
                    <a:pt x="182" y="48"/>
                    <a:pt x="172" y="45"/>
                  </a:cubicBezTo>
                  <a:cubicBezTo>
                    <a:pt x="161" y="34"/>
                    <a:pt x="148" y="14"/>
                    <a:pt x="134" y="9"/>
                  </a:cubicBezTo>
                  <a:cubicBezTo>
                    <a:pt x="119" y="11"/>
                    <a:pt x="108" y="13"/>
                    <a:pt x="94" y="11"/>
                  </a:cubicBezTo>
                  <a:cubicBezTo>
                    <a:pt x="92" y="9"/>
                    <a:pt x="85" y="2"/>
                    <a:pt x="82" y="1"/>
                  </a:cubicBezTo>
                  <a:cubicBezTo>
                    <a:pt x="74" y="0"/>
                    <a:pt x="72" y="9"/>
                    <a:pt x="64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5" name="Freeform 25"/>
            <p:cNvSpPr/>
            <p:nvPr/>
          </p:nvSpPr>
          <p:spPr bwMode="invGray">
            <a:xfrm>
              <a:off x="1506" y="1999"/>
              <a:ext cx="146" cy="60"/>
            </a:xfrm>
            <a:custGeom>
              <a:avLst/>
              <a:gdLst/>
              <a:ahLst/>
              <a:cxnLst>
                <a:cxn ang="0">
                  <a:pos x="97" y="10"/>
                </a:cxn>
                <a:cxn ang="0">
                  <a:pos x="13" y="24"/>
                </a:cxn>
                <a:cxn ang="0">
                  <a:pos x="9" y="34"/>
                </a:cxn>
                <a:cxn ang="0">
                  <a:pos x="57" y="52"/>
                </a:cxn>
                <a:cxn ang="0">
                  <a:pos x="135" y="74"/>
                </a:cxn>
                <a:cxn ang="0">
                  <a:pos x="175" y="68"/>
                </a:cxn>
                <a:cxn ang="0">
                  <a:pos x="187" y="64"/>
                </a:cxn>
                <a:cxn ang="0">
                  <a:pos x="175" y="44"/>
                </a:cxn>
                <a:cxn ang="0">
                  <a:pos x="163" y="36"/>
                </a:cxn>
                <a:cxn ang="0">
                  <a:pos x="129" y="26"/>
                </a:cxn>
                <a:cxn ang="0">
                  <a:pos x="97" y="10"/>
                </a:cxn>
              </a:cxnLst>
              <a:rect l="0" t="0" r="r" b="b"/>
              <a:pathLst>
                <a:path w="194" h="80">
                  <a:moveTo>
                    <a:pt x="97" y="10"/>
                  </a:moveTo>
                  <a:cubicBezTo>
                    <a:pt x="70" y="19"/>
                    <a:pt x="42" y="22"/>
                    <a:pt x="13" y="24"/>
                  </a:cubicBezTo>
                  <a:cubicBezTo>
                    <a:pt x="9" y="25"/>
                    <a:pt x="0" y="26"/>
                    <a:pt x="9" y="34"/>
                  </a:cubicBezTo>
                  <a:cubicBezTo>
                    <a:pt x="21" y="44"/>
                    <a:pt x="43" y="43"/>
                    <a:pt x="57" y="52"/>
                  </a:cubicBezTo>
                  <a:cubicBezTo>
                    <a:pt x="75" y="80"/>
                    <a:pt x="104" y="73"/>
                    <a:pt x="135" y="74"/>
                  </a:cubicBezTo>
                  <a:cubicBezTo>
                    <a:pt x="153" y="73"/>
                    <a:pt x="159" y="73"/>
                    <a:pt x="175" y="68"/>
                  </a:cubicBezTo>
                  <a:cubicBezTo>
                    <a:pt x="179" y="67"/>
                    <a:pt x="187" y="64"/>
                    <a:pt x="187" y="64"/>
                  </a:cubicBezTo>
                  <a:cubicBezTo>
                    <a:pt x="194" y="53"/>
                    <a:pt x="184" y="49"/>
                    <a:pt x="175" y="44"/>
                  </a:cubicBezTo>
                  <a:cubicBezTo>
                    <a:pt x="171" y="42"/>
                    <a:pt x="163" y="36"/>
                    <a:pt x="163" y="36"/>
                  </a:cubicBezTo>
                  <a:cubicBezTo>
                    <a:pt x="140" y="41"/>
                    <a:pt x="147" y="38"/>
                    <a:pt x="129" y="26"/>
                  </a:cubicBezTo>
                  <a:cubicBezTo>
                    <a:pt x="123" y="17"/>
                    <a:pt x="107" y="0"/>
                    <a:pt x="97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6" name="Freeform 26"/>
            <p:cNvSpPr/>
            <p:nvPr/>
          </p:nvSpPr>
          <p:spPr bwMode="invGray">
            <a:xfrm>
              <a:off x="1711" y="2069"/>
              <a:ext cx="233" cy="190"/>
            </a:xfrm>
            <a:custGeom>
              <a:avLst/>
              <a:gdLst/>
              <a:ahLst/>
              <a:cxnLst>
                <a:cxn ang="0">
                  <a:pos x="67" y="9"/>
                </a:cxn>
                <a:cxn ang="0">
                  <a:pos x="51" y="23"/>
                </a:cxn>
                <a:cxn ang="0">
                  <a:pos x="21" y="39"/>
                </a:cxn>
                <a:cxn ang="0">
                  <a:pos x="53" y="77"/>
                </a:cxn>
                <a:cxn ang="0">
                  <a:pos x="79" y="85"/>
                </a:cxn>
                <a:cxn ang="0">
                  <a:pos x="103" y="99"/>
                </a:cxn>
                <a:cxn ang="0">
                  <a:pos x="127" y="85"/>
                </a:cxn>
                <a:cxn ang="0">
                  <a:pos x="143" y="101"/>
                </a:cxn>
                <a:cxn ang="0">
                  <a:pos x="149" y="127"/>
                </a:cxn>
                <a:cxn ang="0">
                  <a:pos x="115" y="151"/>
                </a:cxn>
                <a:cxn ang="0">
                  <a:pos x="89" y="173"/>
                </a:cxn>
                <a:cxn ang="0">
                  <a:pos x="69" y="169"/>
                </a:cxn>
                <a:cxn ang="0">
                  <a:pos x="57" y="165"/>
                </a:cxn>
                <a:cxn ang="0">
                  <a:pos x="43" y="187"/>
                </a:cxn>
                <a:cxn ang="0">
                  <a:pos x="39" y="199"/>
                </a:cxn>
                <a:cxn ang="0">
                  <a:pos x="73" y="205"/>
                </a:cxn>
                <a:cxn ang="0">
                  <a:pos x="95" y="203"/>
                </a:cxn>
                <a:cxn ang="0">
                  <a:pos x="115" y="231"/>
                </a:cxn>
                <a:cxn ang="0">
                  <a:pos x="127" y="235"/>
                </a:cxn>
                <a:cxn ang="0">
                  <a:pos x="139" y="239"/>
                </a:cxn>
                <a:cxn ang="0">
                  <a:pos x="155" y="251"/>
                </a:cxn>
                <a:cxn ang="0">
                  <a:pos x="181" y="237"/>
                </a:cxn>
                <a:cxn ang="0">
                  <a:pos x="203" y="235"/>
                </a:cxn>
                <a:cxn ang="0">
                  <a:pos x="229" y="213"/>
                </a:cxn>
                <a:cxn ang="0">
                  <a:pos x="225" y="185"/>
                </a:cxn>
                <a:cxn ang="0">
                  <a:pos x="217" y="173"/>
                </a:cxn>
                <a:cxn ang="0">
                  <a:pos x="233" y="167"/>
                </a:cxn>
                <a:cxn ang="0">
                  <a:pos x="245" y="183"/>
                </a:cxn>
                <a:cxn ang="0">
                  <a:pos x="247" y="197"/>
                </a:cxn>
                <a:cxn ang="0">
                  <a:pos x="261" y="193"/>
                </a:cxn>
                <a:cxn ang="0">
                  <a:pos x="303" y="169"/>
                </a:cxn>
                <a:cxn ang="0">
                  <a:pos x="293" y="147"/>
                </a:cxn>
                <a:cxn ang="0">
                  <a:pos x="259" y="123"/>
                </a:cxn>
                <a:cxn ang="0">
                  <a:pos x="265" y="107"/>
                </a:cxn>
                <a:cxn ang="0">
                  <a:pos x="277" y="103"/>
                </a:cxn>
                <a:cxn ang="0">
                  <a:pos x="253" y="63"/>
                </a:cxn>
                <a:cxn ang="0">
                  <a:pos x="233" y="59"/>
                </a:cxn>
                <a:cxn ang="0">
                  <a:pos x="221" y="55"/>
                </a:cxn>
                <a:cxn ang="0">
                  <a:pos x="201" y="33"/>
                </a:cxn>
                <a:cxn ang="0">
                  <a:pos x="155" y="45"/>
                </a:cxn>
                <a:cxn ang="0">
                  <a:pos x="167" y="25"/>
                </a:cxn>
                <a:cxn ang="0">
                  <a:pos x="139" y="17"/>
                </a:cxn>
                <a:cxn ang="0">
                  <a:pos x="119" y="19"/>
                </a:cxn>
                <a:cxn ang="0">
                  <a:pos x="67" y="9"/>
                </a:cxn>
              </a:cxnLst>
              <a:rect l="0" t="0" r="r" b="b"/>
              <a:pathLst>
                <a:path w="310" h="254">
                  <a:moveTo>
                    <a:pt x="67" y="9"/>
                  </a:moveTo>
                  <a:cubicBezTo>
                    <a:pt x="63" y="15"/>
                    <a:pt x="51" y="23"/>
                    <a:pt x="51" y="23"/>
                  </a:cubicBezTo>
                  <a:cubicBezTo>
                    <a:pt x="43" y="34"/>
                    <a:pt x="33" y="35"/>
                    <a:pt x="21" y="39"/>
                  </a:cubicBezTo>
                  <a:cubicBezTo>
                    <a:pt x="0" y="71"/>
                    <a:pt x="30" y="74"/>
                    <a:pt x="53" y="77"/>
                  </a:cubicBezTo>
                  <a:cubicBezTo>
                    <a:pt x="61" y="89"/>
                    <a:pt x="63" y="87"/>
                    <a:pt x="79" y="85"/>
                  </a:cubicBezTo>
                  <a:cubicBezTo>
                    <a:pt x="88" y="88"/>
                    <a:pt x="93" y="96"/>
                    <a:pt x="103" y="99"/>
                  </a:cubicBezTo>
                  <a:cubicBezTo>
                    <a:pt x="117" y="96"/>
                    <a:pt x="116" y="89"/>
                    <a:pt x="127" y="85"/>
                  </a:cubicBezTo>
                  <a:cubicBezTo>
                    <a:pt x="134" y="90"/>
                    <a:pt x="138" y="94"/>
                    <a:pt x="143" y="101"/>
                  </a:cubicBezTo>
                  <a:cubicBezTo>
                    <a:pt x="140" y="116"/>
                    <a:pt x="134" y="117"/>
                    <a:pt x="149" y="127"/>
                  </a:cubicBezTo>
                  <a:cubicBezTo>
                    <a:pt x="161" y="144"/>
                    <a:pt x="126" y="147"/>
                    <a:pt x="115" y="151"/>
                  </a:cubicBezTo>
                  <a:cubicBezTo>
                    <a:pt x="109" y="160"/>
                    <a:pt x="100" y="169"/>
                    <a:pt x="89" y="173"/>
                  </a:cubicBezTo>
                  <a:cubicBezTo>
                    <a:pt x="81" y="172"/>
                    <a:pt x="76" y="171"/>
                    <a:pt x="69" y="169"/>
                  </a:cubicBezTo>
                  <a:cubicBezTo>
                    <a:pt x="65" y="168"/>
                    <a:pt x="57" y="165"/>
                    <a:pt x="57" y="165"/>
                  </a:cubicBezTo>
                  <a:cubicBezTo>
                    <a:pt x="46" y="169"/>
                    <a:pt x="46" y="177"/>
                    <a:pt x="43" y="187"/>
                  </a:cubicBezTo>
                  <a:cubicBezTo>
                    <a:pt x="42" y="191"/>
                    <a:pt x="39" y="199"/>
                    <a:pt x="39" y="199"/>
                  </a:cubicBezTo>
                  <a:cubicBezTo>
                    <a:pt x="50" y="203"/>
                    <a:pt x="61" y="204"/>
                    <a:pt x="73" y="205"/>
                  </a:cubicBezTo>
                  <a:cubicBezTo>
                    <a:pt x="82" y="203"/>
                    <a:pt x="86" y="201"/>
                    <a:pt x="95" y="203"/>
                  </a:cubicBezTo>
                  <a:cubicBezTo>
                    <a:pt x="107" y="211"/>
                    <a:pt x="111" y="218"/>
                    <a:pt x="115" y="231"/>
                  </a:cubicBezTo>
                  <a:cubicBezTo>
                    <a:pt x="116" y="235"/>
                    <a:pt x="123" y="234"/>
                    <a:pt x="127" y="235"/>
                  </a:cubicBezTo>
                  <a:cubicBezTo>
                    <a:pt x="131" y="236"/>
                    <a:pt x="139" y="239"/>
                    <a:pt x="139" y="239"/>
                  </a:cubicBezTo>
                  <a:cubicBezTo>
                    <a:pt x="144" y="246"/>
                    <a:pt x="147" y="248"/>
                    <a:pt x="155" y="251"/>
                  </a:cubicBezTo>
                  <a:cubicBezTo>
                    <a:pt x="169" y="250"/>
                    <a:pt x="187" y="254"/>
                    <a:pt x="181" y="237"/>
                  </a:cubicBezTo>
                  <a:cubicBezTo>
                    <a:pt x="184" y="220"/>
                    <a:pt x="192" y="228"/>
                    <a:pt x="203" y="235"/>
                  </a:cubicBezTo>
                  <a:cubicBezTo>
                    <a:pt x="224" y="233"/>
                    <a:pt x="224" y="232"/>
                    <a:pt x="229" y="213"/>
                  </a:cubicBezTo>
                  <a:cubicBezTo>
                    <a:pt x="229" y="211"/>
                    <a:pt x="229" y="192"/>
                    <a:pt x="225" y="185"/>
                  </a:cubicBezTo>
                  <a:cubicBezTo>
                    <a:pt x="223" y="181"/>
                    <a:pt x="217" y="173"/>
                    <a:pt x="217" y="173"/>
                  </a:cubicBezTo>
                  <a:cubicBezTo>
                    <a:pt x="220" y="163"/>
                    <a:pt x="224" y="165"/>
                    <a:pt x="233" y="167"/>
                  </a:cubicBezTo>
                  <a:cubicBezTo>
                    <a:pt x="240" y="172"/>
                    <a:pt x="242" y="175"/>
                    <a:pt x="245" y="183"/>
                  </a:cubicBezTo>
                  <a:cubicBezTo>
                    <a:pt x="246" y="188"/>
                    <a:pt x="244" y="193"/>
                    <a:pt x="247" y="197"/>
                  </a:cubicBezTo>
                  <a:cubicBezTo>
                    <a:pt x="250" y="201"/>
                    <a:pt x="256" y="194"/>
                    <a:pt x="261" y="193"/>
                  </a:cubicBezTo>
                  <a:cubicBezTo>
                    <a:pt x="276" y="188"/>
                    <a:pt x="290" y="178"/>
                    <a:pt x="303" y="169"/>
                  </a:cubicBezTo>
                  <a:cubicBezTo>
                    <a:pt x="310" y="158"/>
                    <a:pt x="302" y="153"/>
                    <a:pt x="293" y="147"/>
                  </a:cubicBezTo>
                  <a:cubicBezTo>
                    <a:pt x="281" y="129"/>
                    <a:pt x="283" y="126"/>
                    <a:pt x="259" y="123"/>
                  </a:cubicBezTo>
                  <a:cubicBezTo>
                    <a:pt x="256" y="115"/>
                    <a:pt x="257" y="111"/>
                    <a:pt x="265" y="107"/>
                  </a:cubicBezTo>
                  <a:cubicBezTo>
                    <a:pt x="269" y="105"/>
                    <a:pt x="277" y="103"/>
                    <a:pt x="277" y="103"/>
                  </a:cubicBezTo>
                  <a:cubicBezTo>
                    <a:pt x="287" y="88"/>
                    <a:pt x="269" y="66"/>
                    <a:pt x="253" y="63"/>
                  </a:cubicBezTo>
                  <a:cubicBezTo>
                    <a:pt x="239" y="60"/>
                    <a:pt x="244" y="62"/>
                    <a:pt x="233" y="59"/>
                  </a:cubicBezTo>
                  <a:cubicBezTo>
                    <a:pt x="229" y="58"/>
                    <a:pt x="221" y="55"/>
                    <a:pt x="221" y="55"/>
                  </a:cubicBezTo>
                  <a:cubicBezTo>
                    <a:pt x="200" y="60"/>
                    <a:pt x="217" y="38"/>
                    <a:pt x="201" y="33"/>
                  </a:cubicBezTo>
                  <a:cubicBezTo>
                    <a:pt x="185" y="35"/>
                    <a:pt x="169" y="36"/>
                    <a:pt x="155" y="45"/>
                  </a:cubicBezTo>
                  <a:cubicBezTo>
                    <a:pt x="145" y="30"/>
                    <a:pt x="152" y="30"/>
                    <a:pt x="167" y="25"/>
                  </a:cubicBezTo>
                  <a:cubicBezTo>
                    <a:pt x="163" y="10"/>
                    <a:pt x="155" y="15"/>
                    <a:pt x="139" y="17"/>
                  </a:cubicBezTo>
                  <a:cubicBezTo>
                    <a:pt x="131" y="20"/>
                    <a:pt x="127" y="22"/>
                    <a:pt x="119" y="19"/>
                  </a:cubicBezTo>
                  <a:cubicBezTo>
                    <a:pt x="106" y="0"/>
                    <a:pt x="74" y="29"/>
                    <a:pt x="67" y="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7" name="Freeform 27"/>
            <p:cNvSpPr/>
            <p:nvPr/>
          </p:nvSpPr>
          <p:spPr bwMode="invGray">
            <a:xfrm>
              <a:off x="1709" y="1987"/>
              <a:ext cx="44" cy="37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0" y="10"/>
                </a:cxn>
                <a:cxn ang="0">
                  <a:pos x="30" y="40"/>
                </a:cxn>
                <a:cxn ang="0">
                  <a:pos x="48" y="50"/>
                </a:cxn>
                <a:cxn ang="0">
                  <a:pos x="58" y="28"/>
                </a:cxn>
                <a:cxn ang="0">
                  <a:pos x="44" y="8"/>
                </a:cxn>
                <a:cxn ang="0">
                  <a:pos x="26" y="0"/>
                </a:cxn>
              </a:cxnLst>
              <a:rect l="0" t="0" r="r" b="b"/>
              <a:pathLst>
                <a:path w="59" h="50">
                  <a:moveTo>
                    <a:pt x="26" y="0"/>
                  </a:moveTo>
                  <a:cubicBezTo>
                    <a:pt x="13" y="2"/>
                    <a:pt x="7" y="0"/>
                    <a:pt x="0" y="10"/>
                  </a:cubicBezTo>
                  <a:cubicBezTo>
                    <a:pt x="4" y="22"/>
                    <a:pt x="18" y="36"/>
                    <a:pt x="30" y="40"/>
                  </a:cubicBezTo>
                  <a:cubicBezTo>
                    <a:pt x="37" y="42"/>
                    <a:pt x="48" y="50"/>
                    <a:pt x="48" y="50"/>
                  </a:cubicBezTo>
                  <a:cubicBezTo>
                    <a:pt x="57" y="44"/>
                    <a:pt x="55" y="37"/>
                    <a:pt x="58" y="28"/>
                  </a:cubicBezTo>
                  <a:cubicBezTo>
                    <a:pt x="55" y="11"/>
                    <a:pt x="59" y="18"/>
                    <a:pt x="44" y="8"/>
                  </a:cubicBezTo>
                  <a:cubicBezTo>
                    <a:pt x="42" y="6"/>
                    <a:pt x="26" y="5"/>
                    <a:pt x="2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8" name="Freeform 28"/>
            <p:cNvSpPr/>
            <p:nvPr/>
          </p:nvSpPr>
          <p:spPr bwMode="invGray">
            <a:xfrm>
              <a:off x="1625" y="2057"/>
              <a:ext cx="65" cy="42"/>
            </a:xfrm>
            <a:custGeom>
              <a:avLst/>
              <a:gdLst/>
              <a:ahLst/>
              <a:cxnLst>
                <a:cxn ang="0">
                  <a:pos x="44" y="7"/>
                </a:cxn>
                <a:cxn ang="0">
                  <a:pos x="24" y="25"/>
                </a:cxn>
                <a:cxn ang="0">
                  <a:pos x="4" y="27"/>
                </a:cxn>
                <a:cxn ang="0">
                  <a:pos x="16" y="57"/>
                </a:cxn>
                <a:cxn ang="0">
                  <a:pos x="74" y="35"/>
                </a:cxn>
                <a:cxn ang="0">
                  <a:pos x="86" y="17"/>
                </a:cxn>
                <a:cxn ang="0">
                  <a:pos x="56" y="7"/>
                </a:cxn>
                <a:cxn ang="0">
                  <a:pos x="44" y="7"/>
                </a:cxn>
              </a:cxnLst>
              <a:rect l="0" t="0" r="r" b="b"/>
              <a:pathLst>
                <a:path w="86" h="57">
                  <a:moveTo>
                    <a:pt x="44" y="7"/>
                  </a:moveTo>
                  <a:cubicBezTo>
                    <a:pt x="39" y="14"/>
                    <a:pt x="31" y="20"/>
                    <a:pt x="24" y="25"/>
                  </a:cubicBezTo>
                  <a:cubicBezTo>
                    <a:pt x="16" y="19"/>
                    <a:pt x="12" y="22"/>
                    <a:pt x="4" y="27"/>
                  </a:cubicBezTo>
                  <a:cubicBezTo>
                    <a:pt x="0" y="38"/>
                    <a:pt x="4" y="53"/>
                    <a:pt x="16" y="57"/>
                  </a:cubicBezTo>
                  <a:cubicBezTo>
                    <a:pt x="33" y="51"/>
                    <a:pt x="60" y="45"/>
                    <a:pt x="74" y="35"/>
                  </a:cubicBezTo>
                  <a:cubicBezTo>
                    <a:pt x="78" y="29"/>
                    <a:pt x="86" y="17"/>
                    <a:pt x="86" y="17"/>
                  </a:cubicBezTo>
                  <a:cubicBezTo>
                    <a:pt x="80" y="0"/>
                    <a:pt x="74" y="5"/>
                    <a:pt x="56" y="7"/>
                  </a:cubicBezTo>
                  <a:cubicBezTo>
                    <a:pt x="43" y="11"/>
                    <a:pt x="44" y="15"/>
                    <a:pt x="44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9" name="Freeform 29"/>
            <p:cNvSpPr/>
            <p:nvPr/>
          </p:nvSpPr>
          <p:spPr bwMode="invGray">
            <a:xfrm>
              <a:off x="1693" y="2065"/>
              <a:ext cx="54" cy="25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10" y="16"/>
                </a:cxn>
                <a:cxn ang="0">
                  <a:pos x="24" y="34"/>
                </a:cxn>
                <a:cxn ang="0">
                  <a:pos x="52" y="28"/>
                </a:cxn>
                <a:cxn ang="0">
                  <a:pos x="64" y="20"/>
                </a:cxn>
                <a:cxn ang="0">
                  <a:pos x="40" y="0"/>
                </a:cxn>
              </a:cxnLst>
              <a:rect l="0" t="0" r="r" b="b"/>
              <a:pathLst>
                <a:path w="73" h="34">
                  <a:moveTo>
                    <a:pt x="40" y="0"/>
                  </a:moveTo>
                  <a:cubicBezTo>
                    <a:pt x="30" y="6"/>
                    <a:pt x="20" y="10"/>
                    <a:pt x="10" y="16"/>
                  </a:cubicBezTo>
                  <a:cubicBezTo>
                    <a:pt x="0" y="31"/>
                    <a:pt x="13" y="30"/>
                    <a:pt x="24" y="34"/>
                  </a:cubicBezTo>
                  <a:cubicBezTo>
                    <a:pt x="44" y="31"/>
                    <a:pt x="35" y="34"/>
                    <a:pt x="52" y="28"/>
                  </a:cubicBezTo>
                  <a:cubicBezTo>
                    <a:pt x="57" y="26"/>
                    <a:pt x="64" y="20"/>
                    <a:pt x="64" y="20"/>
                  </a:cubicBezTo>
                  <a:cubicBezTo>
                    <a:pt x="73" y="7"/>
                    <a:pt x="48" y="8"/>
                    <a:pt x="4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0" name="Freeform 30"/>
            <p:cNvSpPr/>
            <p:nvPr/>
          </p:nvSpPr>
          <p:spPr bwMode="invGray">
            <a:xfrm>
              <a:off x="1664" y="2029"/>
              <a:ext cx="64" cy="34"/>
            </a:xfrm>
            <a:custGeom>
              <a:avLst/>
              <a:gdLst/>
              <a:ahLst/>
              <a:cxnLst>
                <a:cxn ang="0">
                  <a:pos x="58" y="10"/>
                </a:cxn>
                <a:cxn ang="0">
                  <a:pos x="28" y="4"/>
                </a:cxn>
                <a:cxn ang="0">
                  <a:pos x="0" y="18"/>
                </a:cxn>
                <a:cxn ang="0">
                  <a:pos x="40" y="32"/>
                </a:cxn>
                <a:cxn ang="0">
                  <a:pos x="64" y="40"/>
                </a:cxn>
                <a:cxn ang="0">
                  <a:pos x="84" y="18"/>
                </a:cxn>
                <a:cxn ang="0">
                  <a:pos x="82" y="6"/>
                </a:cxn>
                <a:cxn ang="0">
                  <a:pos x="64" y="0"/>
                </a:cxn>
                <a:cxn ang="0">
                  <a:pos x="58" y="10"/>
                </a:cxn>
              </a:cxnLst>
              <a:rect l="0" t="0" r="r" b="b"/>
              <a:pathLst>
                <a:path w="85" h="45">
                  <a:moveTo>
                    <a:pt x="58" y="10"/>
                  </a:moveTo>
                  <a:cubicBezTo>
                    <a:pt x="39" y="16"/>
                    <a:pt x="45" y="10"/>
                    <a:pt x="28" y="4"/>
                  </a:cubicBezTo>
                  <a:cubicBezTo>
                    <a:pt x="7" y="6"/>
                    <a:pt x="5" y="2"/>
                    <a:pt x="0" y="18"/>
                  </a:cubicBezTo>
                  <a:cubicBezTo>
                    <a:pt x="5" y="34"/>
                    <a:pt x="26" y="31"/>
                    <a:pt x="40" y="32"/>
                  </a:cubicBezTo>
                  <a:cubicBezTo>
                    <a:pt x="50" y="42"/>
                    <a:pt x="49" y="45"/>
                    <a:pt x="64" y="40"/>
                  </a:cubicBezTo>
                  <a:cubicBezTo>
                    <a:pt x="69" y="32"/>
                    <a:pt x="77" y="25"/>
                    <a:pt x="84" y="18"/>
                  </a:cubicBezTo>
                  <a:cubicBezTo>
                    <a:pt x="83" y="14"/>
                    <a:pt x="85" y="9"/>
                    <a:pt x="82" y="6"/>
                  </a:cubicBezTo>
                  <a:cubicBezTo>
                    <a:pt x="78" y="1"/>
                    <a:pt x="64" y="0"/>
                    <a:pt x="64" y="0"/>
                  </a:cubicBezTo>
                  <a:cubicBezTo>
                    <a:pt x="56" y="3"/>
                    <a:pt x="47" y="21"/>
                    <a:pt x="58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1" name="Freeform 31"/>
            <p:cNvSpPr/>
            <p:nvPr/>
          </p:nvSpPr>
          <p:spPr bwMode="invGray">
            <a:xfrm>
              <a:off x="1637" y="1997"/>
              <a:ext cx="44" cy="24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0" y="18"/>
                </a:cxn>
                <a:cxn ang="0">
                  <a:pos x="20" y="28"/>
                </a:cxn>
                <a:cxn ang="0">
                  <a:pos x="28" y="20"/>
                </a:cxn>
                <a:cxn ang="0">
                  <a:pos x="52" y="12"/>
                </a:cxn>
                <a:cxn ang="0">
                  <a:pos x="44" y="0"/>
                </a:cxn>
                <a:cxn ang="0">
                  <a:pos x="16" y="4"/>
                </a:cxn>
              </a:cxnLst>
              <a:rect l="0" t="0" r="r" b="b"/>
              <a:pathLst>
                <a:path w="58" h="31">
                  <a:moveTo>
                    <a:pt x="16" y="4"/>
                  </a:moveTo>
                  <a:cubicBezTo>
                    <a:pt x="2" y="13"/>
                    <a:pt x="7" y="8"/>
                    <a:pt x="0" y="18"/>
                  </a:cubicBezTo>
                  <a:cubicBezTo>
                    <a:pt x="5" y="26"/>
                    <a:pt x="11" y="25"/>
                    <a:pt x="20" y="28"/>
                  </a:cubicBezTo>
                  <a:cubicBezTo>
                    <a:pt x="36" y="23"/>
                    <a:pt x="17" y="31"/>
                    <a:pt x="28" y="20"/>
                  </a:cubicBezTo>
                  <a:cubicBezTo>
                    <a:pt x="33" y="15"/>
                    <a:pt x="46" y="13"/>
                    <a:pt x="52" y="12"/>
                  </a:cubicBezTo>
                  <a:cubicBezTo>
                    <a:pt x="58" y="3"/>
                    <a:pt x="53" y="3"/>
                    <a:pt x="44" y="0"/>
                  </a:cubicBezTo>
                  <a:cubicBezTo>
                    <a:pt x="38" y="1"/>
                    <a:pt x="20" y="8"/>
                    <a:pt x="16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2" name="Freeform 32"/>
            <p:cNvSpPr/>
            <p:nvPr/>
          </p:nvSpPr>
          <p:spPr bwMode="invGray">
            <a:xfrm>
              <a:off x="1751" y="2000"/>
              <a:ext cx="114" cy="77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14" y="6"/>
                </a:cxn>
                <a:cxn ang="0">
                  <a:pos x="4" y="38"/>
                </a:cxn>
                <a:cxn ang="0">
                  <a:pos x="12" y="56"/>
                </a:cxn>
                <a:cxn ang="0">
                  <a:pos x="0" y="72"/>
                </a:cxn>
                <a:cxn ang="0">
                  <a:pos x="56" y="86"/>
                </a:cxn>
                <a:cxn ang="0">
                  <a:pos x="82" y="92"/>
                </a:cxn>
                <a:cxn ang="0">
                  <a:pos x="152" y="86"/>
                </a:cxn>
                <a:cxn ang="0">
                  <a:pos x="76" y="70"/>
                </a:cxn>
                <a:cxn ang="0">
                  <a:pos x="54" y="62"/>
                </a:cxn>
                <a:cxn ang="0">
                  <a:pos x="44" y="52"/>
                </a:cxn>
                <a:cxn ang="0">
                  <a:pos x="50" y="34"/>
                </a:cxn>
                <a:cxn ang="0">
                  <a:pos x="38" y="0"/>
                </a:cxn>
              </a:cxnLst>
              <a:rect l="0" t="0" r="r" b="b"/>
              <a:pathLst>
                <a:path w="152" h="102">
                  <a:moveTo>
                    <a:pt x="38" y="0"/>
                  </a:moveTo>
                  <a:cubicBezTo>
                    <a:pt x="22" y="5"/>
                    <a:pt x="30" y="3"/>
                    <a:pt x="14" y="6"/>
                  </a:cubicBezTo>
                  <a:cubicBezTo>
                    <a:pt x="18" y="22"/>
                    <a:pt x="22" y="32"/>
                    <a:pt x="4" y="38"/>
                  </a:cubicBezTo>
                  <a:cubicBezTo>
                    <a:pt x="1" y="47"/>
                    <a:pt x="7" y="49"/>
                    <a:pt x="12" y="56"/>
                  </a:cubicBezTo>
                  <a:cubicBezTo>
                    <a:pt x="10" y="65"/>
                    <a:pt x="9" y="69"/>
                    <a:pt x="0" y="72"/>
                  </a:cubicBezTo>
                  <a:cubicBezTo>
                    <a:pt x="5" y="88"/>
                    <a:pt x="45" y="85"/>
                    <a:pt x="56" y="86"/>
                  </a:cubicBezTo>
                  <a:cubicBezTo>
                    <a:pt x="72" y="97"/>
                    <a:pt x="63" y="95"/>
                    <a:pt x="82" y="92"/>
                  </a:cubicBezTo>
                  <a:cubicBezTo>
                    <a:pt x="86" y="92"/>
                    <a:pt x="147" y="102"/>
                    <a:pt x="152" y="86"/>
                  </a:cubicBezTo>
                  <a:cubicBezTo>
                    <a:pt x="123" y="66"/>
                    <a:pt x="128" y="72"/>
                    <a:pt x="76" y="70"/>
                  </a:cubicBezTo>
                  <a:cubicBezTo>
                    <a:pt x="62" y="56"/>
                    <a:pt x="81" y="73"/>
                    <a:pt x="54" y="62"/>
                  </a:cubicBezTo>
                  <a:cubicBezTo>
                    <a:pt x="50" y="60"/>
                    <a:pt x="48" y="55"/>
                    <a:pt x="44" y="52"/>
                  </a:cubicBezTo>
                  <a:cubicBezTo>
                    <a:pt x="41" y="43"/>
                    <a:pt x="42" y="39"/>
                    <a:pt x="50" y="34"/>
                  </a:cubicBezTo>
                  <a:cubicBezTo>
                    <a:pt x="52" y="27"/>
                    <a:pt x="42" y="9"/>
                    <a:pt x="3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3" name="Freeform 33"/>
            <p:cNvSpPr/>
            <p:nvPr/>
          </p:nvSpPr>
          <p:spPr bwMode="invGray">
            <a:xfrm>
              <a:off x="664" y="2245"/>
              <a:ext cx="25" cy="15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24" y="20"/>
                </a:cxn>
                <a:cxn ang="0">
                  <a:pos x="4" y="18"/>
                </a:cxn>
                <a:cxn ang="0">
                  <a:pos x="4" y="6"/>
                </a:cxn>
                <a:cxn ang="0">
                  <a:pos x="34" y="0"/>
                </a:cxn>
              </a:cxnLst>
              <a:rect l="0" t="0" r="r" b="b"/>
              <a:pathLst>
                <a:path w="34" h="20">
                  <a:moveTo>
                    <a:pt x="34" y="0"/>
                  </a:moveTo>
                  <a:cubicBezTo>
                    <a:pt x="32" y="10"/>
                    <a:pt x="34" y="17"/>
                    <a:pt x="24" y="20"/>
                  </a:cubicBezTo>
                  <a:cubicBezTo>
                    <a:pt x="17" y="19"/>
                    <a:pt x="10" y="20"/>
                    <a:pt x="4" y="18"/>
                  </a:cubicBezTo>
                  <a:cubicBezTo>
                    <a:pt x="0" y="17"/>
                    <a:pt x="2" y="7"/>
                    <a:pt x="4" y="6"/>
                  </a:cubicBezTo>
                  <a:cubicBezTo>
                    <a:pt x="12" y="0"/>
                    <a:pt x="24" y="0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" name="Freeform 34"/>
            <p:cNvSpPr/>
            <p:nvPr/>
          </p:nvSpPr>
          <p:spPr bwMode="invGray">
            <a:xfrm>
              <a:off x="1421" y="2756"/>
              <a:ext cx="16" cy="12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13" y="16"/>
                </a:cxn>
                <a:cxn ang="0">
                  <a:pos x="3" y="0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5" name="Freeform 35"/>
            <p:cNvSpPr/>
            <p:nvPr/>
          </p:nvSpPr>
          <p:spPr bwMode="invGray">
            <a:xfrm>
              <a:off x="1424" y="2781"/>
              <a:ext cx="16" cy="12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13" y="16"/>
                </a:cxn>
                <a:cxn ang="0">
                  <a:pos x="3" y="0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6" name="Freeform 36"/>
            <p:cNvSpPr/>
            <p:nvPr/>
          </p:nvSpPr>
          <p:spPr bwMode="invGray">
            <a:xfrm>
              <a:off x="1628" y="2913"/>
              <a:ext cx="15" cy="12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13" y="16"/>
                </a:cxn>
                <a:cxn ang="0">
                  <a:pos x="3" y="0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7" name="Freeform 37"/>
            <p:cNvSpPr/>
            <p:nvPr/>
          </p:nvSpPr>
          <p:spPr bwMode="invGray">
            <a:xfrm>
              <a:off x="1752" y="2429"/>
              <a:ext cx="38" cy="1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7" y="18"/>
                </a:cxn>
                <a:cxn ang="0">
                  <a:pos x="27" y="24"/>
                </a:cxn>
                <a:cxn ang="0">
                  <a:pos x="33" y="4"/>
                </a:cxn>
                <a:cxn ang="0">
                  <a:pos x="13" y="0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8" name="Freeform 38"/>
            <p:cNvSpPr/>
            <p:nvPr/>
          </p:nvSpPr>
          <p:spPr bwMode="invGray">
            <a:xfrm>
              <a:off x="1652" y="2224"/>
              <a:ext cx="38" cy="1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7" y="18"/>
                </a:cxn>
                <a:cxn ang="0">
                  <a:pos x="27" y="24"/>
                </a:cxn>
                <a:cxn ang="0">
                  <a:pos x="33" y="4"/>
                </a:cxn>
                <a:cxn ang="0">
                  <a:pos x="13" y="0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9" name="Freeform 39"/>
            <p:cNvSpPr/>
            <p:nvPr/>
          </p:nvSpPr>
          <p:spPr bwMode="invGray">
            <a:xfrm>
              <a:off x="1717" y="2045"/>
              <a:ext cx="39" cy="1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7" y="18"/>
                </a:cxn>
                <a:cxn ang="0">
                  <a:pos x="27" y="24"/>
                </a:cxn>
                <a:cxn ang="0">
                  <a:pos x="33" y="4"/>
                </a:cxn>
                <a:cxn ang="0">
                  <a:pos x="13" y="0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30" name="Freeform 40"/>
            <p:cNvSpPr/>
            <p:nvPr/>
          </p:nvSpPr>
          <p:spPr bwMode="invGray">
            <a:xfrm>
              <a:off x="1780" y="2153"/>
              <a:ext cx="38" cy="1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7" y="18"/>
                </a:cxn>
                <a:cxn ang="0">
                  <a:pos x="27" y="24"/>
                </a:cxn>
                <a:cxn ang="0">
                  <a:pos x="33" y="4"/>
                </a:cxn>
                <a:cxn ang="0">
                  <a:pos x="13" y="0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31" name="Freeform 41"/>
            <p:cNvSpPr/>
            <p:nvPr/>
          </p:nvSpPr>
          <p:spPr bwMode="invGray">
            <a:xfrm>
              <a:off x="1796" y="1951"/>
              <a:ext cx="696" cy="346"/>
            </a:xfrm>
            <a:custGeom>
              <a:avLst/>
              <a:gdLst/>
              <a:ahLst/>
              <a:cxnLst>
                <a:cxn ang="0">
                  <a:pos x="28" y="56"/>
                </a:cxn>
                <a:cxn ang="0">
                  <a:pos x="6" y="92"/>
                </a:cxn>
                <a:cxn ang="0">
                  <a:pos x="36" y="100"/>
                </a:cxn>
                <a:cxn ang="0">
                  <a:pos x="16" y="116"/>
                </a:cxn>
                <a:cxn ang="0">
                  <a:pos x="104" y="136"/>
                </a:cxn>
                <a:cxn ang="0">
                  <a:pos x="142" y="130"/>
                </a:cxn>
                <a:cxn ang="0">
                  <a:pos x="250" y="78"/>
                </a:cxn>
                <a:cxn ang="0">
                  <a:pos x="300" y="66"/>
                </a:cxn>
                <a:cxn ang="0">
                  <a:pos x="324" y="80"/>
                </a:cxn>
                <a:cxn ang="0">
                  <a:pos x="272" y="88"/>
                </a:cxn>
                <a:cxn ang="0">
                  <a:pos x="242" y="112"/>
                </a:cxn>
                <a:cxn ang="0">
                  <a:pos x="254" y="120"/>
                </a:cxn>
                <a:cxn ang="0">
                  <a:pos x="260" y="158"/>
                </a:cxn>
                <a:cxn ang="0">
                  <a:pos x="350" y="192"/>
                </a:cxn>
                <a:cxn ang="0">
                  <a:pos x="336" y="210"/>
                </a:cxn>
                <a:cxn ang="0">
                  <a:pos x="368" y="246"/>
                </a:cxn>
                <a:cxn ang="0">
                  <a:pos x="348" y="266"/>
                </a:cxn>
                <a:cxn ang="0">
                  <a:pos x="324" y="294"/>
                </a:cxn>
                <a:cxn ang="0">
                  <a:pos x="294" y="324"/>
                </a:cxn>
                <a:cxn ang="0">
                  <a:pos x="292" y="420"/>
                </a:cxn>
                <a:cxn ang="0">
                  <a:pos x="332" y="446"/>
                </a:cxn>
                <a:cxn ang="0">
                  <a:pos x="388" y="448"/>
                </a:cxn>
                <a:cxn ang="0">
                  <a:pos x="412" y="422"/>
                </a:cxn>
                <a:cxn ang="0">
                  <a:pos x="506" y="356"/>
                </a:cxn>
                <a:cxn ang="0">
                  <a:pos x="572" y="334"/>
                </a:cxn>
                <a:cxn ang="0">
                  <a:pos x="646" y="308"/>
                </a:cxn>
                <a:cxn ang="0">
                  <a:pos x="720" y="290"/>
                </a:cxn>
                <a:cxn ang="0">
                  <a:pos x="762" y="260"/>
                </a:cxn>
                <a:cxn ang="0">
                  <a:pos x="800" y="200"/>
                </a:cxn>
                <a:cxn ang="0">
                  <a:pos x="802" y="154"/>
                </a:cxn>
                <a:cxn ang="0">
                  <a:pos x="802" y="124"/>
                </a:cxn>
                <a:cxn ang="0">
                  <a:pos x="832" y="90"/>
                </a:cxn>
                <a:cxn ang="0">
                  <a:pos x="876" y="94"/>
                </a:cxn>
                <a:cxn ang="0">
                  <a:pos x="922" y="52"/>
                </a:cxn>
                <a:cxn ang="0">
                  <a:pos x="888" y="56"/>
                </a:cxn>
                <a:cxn ang="0">
                  <a:pos x="848" y="46"/>
                </a:cxn>
                <a:cxn ang="0">
                  <a:pos x="794" y="22"/>
                </a:cxn>
                <a:cxn ang="0">
                  <a:pos x="642" y="26"/>
                </a:cxn>
                <a:cxn ang="0">
                  <a:pos x="584" y="38"/>
                </a:cxn>
                <a:cxn ang="0">
                  <a:pos x="556" y="38"/>
                </a:cxn>
                <a:cxn ang="0">
                  <a:pos x="516" y="54"/>
                </a:cxn>
                <a:cxn ang="0">
                  <a:pos x="478" y="30"/>
                </a:cxn>
                <a:cxn ang="0">
                  <a:pos x="432" y="40"/>
                </a:cxn>
                <a:cxn ang="0">
                  <a:pos x="366" y="52"/>
                </a:cxn>
                <a:cxn ang="0">
                  <a:pos x="410" y="38"/>
                </a:cxn>
                <a:cxn ang="0">
                  <a:pos x="352" y="8"/>
                </a:cxn>
                <a:cxn ang="0">
                  <a:pos x="334" y="2"/>
                </a:cxn>
                <a:cxn ang="0">
                  <a:pos x="314" y="8"/>
                </a:cxn>
                <a:cxn ang="0">
                  <a:pos x="240" y="16"/>
                </a:cxn>
                <a:cxn ang="0">
                  <a:pos x="160" y="28"/>
                </a:cxn>
                <a:cxn ang="0">
                  <a:pos x="108" y="26"/>
                </a:cxn>
                <a:cxn ang="0">
                  <a:pos x="114" y="68"/>
                </a:cxn>
                <a:cxn ang="0">
                  <a:pos x="104" y="52"/>
                </a:cxn>
                <a:cxn ang="0">
                  <a:pos x="60" y="42"/>
                </a:cxn>
              </a:cxnLst>
              <a:rect l="0" t="0" r="r" b="b"/>
              <a:pathLst>
                <a:path w="929" h="462">
                  <a:moveTo>
                    <a:pt x="60" y="42"/>
                  </a:moveTo>
                  <a:cubicBezTo>
                    <a:pt x="40" y="45"/>
                    <a:pt x="42" y="46"/>
                    <a:pt x="28" y="56"/>
                  </a:cubicBezTo>
                  <a:cubicBezTo>
                    <a:pt x="26" y="74"/>
                    <a:pt x="27" y="75"/>
                    <a:pt x="10" y="78"/>
                  </a:cubicBezTo>
                  <a:cubicBezTo>
                    <a:pt x="4" y="82"/>
                    <a:pt x="0" y="82"/>
                    <a:pt x="6" y="92"/>
                  </a:cubicBezTo>
                  <a:cubicBezTo>
                    <a:pt x="10" y="98"/>
                    <a:pt x="21" y="96"/>
                    <a:pt x="28" y="98"/>
                  </a:cubicBezTo>
                  <a:cubicBezTo>
                    <a:pt x="31" y="99"/>
                    <a:pt x="36" y="100"/>
                    <a:pt x="36" y="100"/>
                  </a:cubicBezTo>
                  <a:cubicBezTo>
                    <a:pt x="47" y="99"/>
                    <a:pt x="69" y="97"/>
                    <a:pt x="50" y="110"/>
                  </a:cubicBezTo>
                  <a:cubicBezTo>
                    <a:pt x="37" y="108"/>
                    <a:pt x="24" y="104"/>
                    <a:pt x="16" y="116"/>
                  </a:cubicBezTo>
                  <a:cubicBezTo>
                    <a:pt x="24" y="141"/>
                    <a:pt x="68" y="125"/>
                    <a:pt x="94" y="126"/>
                  </a:cubicBezTo>
                  <a:cubicBezTo>
                    <a:pt x="98" y="129"/>
                    <a:pt x="100" y="134"/>
                    <a:pt x="104" y="136"/>
                  </a:cubicBezTo>
                  <a:cubicBezTo>
                    <a:pt x="108" y="138"/>
                    <a:pt x="116" y="140"/>
                    <a:pt x="116" y="140"/>
                  </a:cubicBezTo>
                  <a:cubicBezTo>
                    <a:pt x="129" y="138"/>
                    <a:pt x="133" y="139"/>
                    <a:pt x="142" y="130"/>
                  </a:cubicBezTo>
                  <a:cubicBezTo>
                    <a:pt x="151" y="104"/>
                    <a:pt x="179" y="110"/>
                    <a:pt x="202" y="102"/>
                  </a:cubicBezTo>
                  <a:cubicBezTo>
                    <a:pt x="219" y="96"/>
                    <a:pt x="233" y="84"/>
                    <a:pt x="250" y="78"/>
                  </a:cubicBezTo>
                  <a:cubicBezTo>
                    <a:pt x="260" y="75"/>
                    <a:pt x="269" y="74"/>
                    <a:pt x="280" y="72"/>
                  </a:cubicBezTo>
                  <a:cubicBezTo>
                    <a:pt x="287" y="71"/>
                    <a:pt x="300" y="66"/>
                    <a:pt x="300" y="66"/>
                  </a:cubicBezTo>
                  <a:cubicBezTo>
                    <a:pt x="311" y="49"/>
                    <a:pt x="336" y="54"/>
                    <a:pt x="354" y="60"/>
                  </a:cubicBezTo>
                  <a:cubicBezTo>
                    <a:pt x="367" y="79"/>
                    <a:pt x="335" y="79"/>
                    <a:pt x="324" y="80"/>
                  </a:cubicBezTo>
                  <a:cubicBezTo>
                    <a:pt x="312" y="83"/>
                    <a:pt x="306" y="93"/>
                    <a:pt x="292" y="96"/>
                  </a:cubicBezTo>
                  <a:cubicBezTo>
                    <a:pt x="284" y="94"/>
                    <a:pt x="279" y="90"/>
                    <a:pt x="272" y="88"/>
                  </a:cubicBezTo>
                  <a:cubicBezTo>
                    <a:pt x="253" y="91"/>
                    <a:pt x="232" y="96"/>
                    <a:pt x="214" y="102"/>
                  </a:cubicBezTo>
                  <a:cubicBezTo>
                    <a:pt x="223" y="108"/>
                    <a:pt x="231" y="109"/>
                    <a:pt x="242" y="112"/>
                  </a:cubicBezTo>
                  <a:cubicBezTo>
                    <a:pt x="245" y="113"/>
                    <a:pt x="250" y="114"/>
                    <a:pt x="250" y="114"/>
                  </a:cubicBezTo>
                  <a:cubicBezTo>
                    <a:pt x="251" y="116"/>
                    <a:pt x="255" y="118"/>
                    <a:pt x="254" y="120"/>
                  </a:cubicBezTo>
                  <a:cubicBezTo>
                    <a:pt x="252" y="124"/>
                    <a:pt x="242" y="128"/>
                    <a:pt x="242" y="128"/>
                  </a:cubicBezTo>
                  <a:cubicBezTo>
                    <a:pt x="233" y="141"/>
                    <a:pt x="247" y="154"/>
                    <a:pt x="260" y="158"/>
                  </a:cubicBezTo>
                  <a:cubicBezTo>
                    <a:pt x="282" y="155"/>
                    <a:pt x="295" y="151"/>
                    <a:pt x="318" y="150"/>
                  </a:cubicBezTo>
                  <a:cubicBezTo>
                    <a:pt x="334" y="155"/>
                    <a:pt x="345" y="176"/>
                    <a:pt x="350" y="192"/>
                  </a:cubicBezTo>
                  <a:cubicBezTo>
                    <a:pt x="349" y="195"/>
                    <a:pt x="350" y="199"/>
                    <a:pt x="348" y="202"/>
                  </a:cubicBezTo>
                  <a:cubicBezTo>
                    <a:pt x="345" y="206"/>
                    <a:pt x="336" y="210"/>
                    <a:pt x="336" y="210"/>
                  </a:cubicBezTo>
                  <a:cubicBezTo>
                    <a:pt x="327" y="224"/>
                    <a:pt x="332" y="235"/>
                    <a:pt x="348" y="240"/>
                  </a:cubicBezTo>
                  <a:cubicBezTo>
                    <a:pt x="358" y="237"/>
                    <a:pt x="362" y="237"/>
                    <a:pt x="368" y="246"/>
                  </a:cubicBezTo>
                  <a:cubicBezTo>
                    <a:pt x="360" y="252"/>
                    <a:pt x="346" y="246"/>
                    <a:pt x="338" y="252"/>
                  </a:cubicBezTo>
                  <a:cubicBezTo>
                    <a:pt x="326" y="260"/>
                    <a:pt x="346" y="265"/>
                    <a:pt x="348" y="266"/>
                  </a:cubicBezTo>
                  <a:cubicBezTo>
                    <a:pt x="352" y="278"/>
                    <a:pt x="347" y="279"/>
                    <a:pt x="336" y="286"/>
                  </a:cubicBezTo>
                  <a:cubicBezTo>
                    <a:pt x="332" y="289"/>
                    <a:pt x="324" y="294"/>
                    <a:pt x="324" y="294"/>
                  </a:cubicBezTo>
                  <a:cubicBezTo>
                    <a:pt x="315" y="308"/>
                    <a:pt x="320" y="303"/>
                    <a:pt x="310" y="310"/>
                  </a:cubicBezTo>
                  <a:cubicBezTo>
                    <a:pt x="306" y="316"/>
                    <a:pt x="294" y="324"/>
                    <a:pt x="294" y="324"/>
                  </a:cubicBezTo>
                  <a:cubicBezTo>
                    <a:pt x="285" y="338"/>
                    <a:pt x="288" y="331"/>
                    <a:pt x="284" y="342"/>
                  </a:cubicBezTo>
                  <a:cubicBezTo>
                    <a:pt x="285" y="374"/>
                    <a:pt x="283" y="393"/>
                    <a:pt x="292" y="420"/>
                  </a:cubicBezTo>
                  <a:cubicBezTo>
                    <a:pt x="295" y="429"/>
                    <a:pt x="307" y="435"/>
                    <a:pt x="314" y="440"/>
                  </a:cubicBezTo>
                  <a:cubicBezTo>
                    <a:pt x="319" y="444"/>
                    <a:pt x="332" y="446"/>
                    <a:pt x="332" y="446"/>
                  </a:cubicBezTo>
                  <a:cubicBezTo>
                    <a:pt x="340" y="457"/>
                    <a:pt x="345" y="459"/>
                    <a:pt x="358" y="462"/>
                  </a:cubicBezTo>
                  <a:cubicBezTo>
                    <a:pt x="376" y="459"/>
                    <a:pt x="375" y="457"/>
                    <a:pt x="388" y="448"/>
                  </a:cubicBezTo>
                  <a:cubicBezTo>
                    <a:pt x="390" y="441"/>
                    <a:pt x="394" y="435"/>
                    <a:pt x="400" y="430"/>
                  </a:cubicBezTo>
                  <a:cubicBezTo>
                    <a:pt x="404" y="427"/>
                    <a:pt x="412" y="422"/>
                    <a:pt x="412" y="422"/>
                  </a:cubicBezTo>
                  <a:cubicBezTo>
                    <a:pt x="417" y="415"/>
                    <a:pt x="451" y="367"/>
                    <a:pt x="458" y="364"/>
                  </a:cubicBezTo>
                  <a:cubicBezTo>
                    <a:pt x="475" y="356"/>
                    <a:pt x="486" y="357"/>
                    <a:pt x="506" y="356"/>
                  </a:cubicBezTo>
                  <a:cubicBezTo>
                    <a:pt x="525" y="350"/>
                    <a:pt x="533" y="342"/>
                    <a:pt x="554" y="340"/>
                  </a:cubicBezTo>
                  <a:cubicBezTo>
                    <a:pt x="560" y="338"/>
                    <a:pt x="566" y="336"/>
                    <a:pt x="572" y="334"/>
                  </a:cubicBezTo>
                  <a:cubicBezTo>
                    <a:pt x="576" y="333"/>
                    <a:pt x="584" y="330"/>
                    <a:pt x="584" y="330"/>
                  </a:cubicBezTo>
                  <a:cubicBezTo>
                    <a:pt x="603" y="311"/>
                    <a:pt x="618" y="310"/>
                    <a:pt x="646" y="308"/>
                  </a:cubicBezTo>
                  <a:cubicBezTo>
                    <a:pt x="665" y="304"/>
                    <a:pt x="684" y="303"/>
                    <a:pt x="704" y="302"/>
                  </a:cubicBezTo>
                  <a:cubicBezTo>
                    <a:pt x="712" y="299"/>
                    <a:pt x="712" y="293"/>
                    <a:pt x="720" y="290"/>
                  </a:cubicBezTo>
                  <a:cubicBezTo>
                    <a:pt x="732" y="285"/>
                    <a:pt x="743" y="285"/>
                    <a:pt x="754" y="278"/>
                  </a:cubicBezTo>
                  <a:cubicBezTo>
                    <a:pt x="756" y="271"/>
                    <a:pt x="760" y="267"/>
                    <a:pt x="762" y="260"/>
                  </a:cubicBezTo>
                  <a:cubicBezTo>
                    <a:pt x="763" y="247"/>
                    <a:pt x="762" y="233"/>
                    <a:pt x="764" y="220"/>
                  </a:cubicBezTo>
                  <a:cubicBezTo>
                    <a:pt x="764" y="219"/>
                    <a:pt x="794" y="204"/>
                    <a:pt x="800" y="200"/>
                  </a:cubicBezTo>
                  <a:cubicBezTo>
                    <a:pt x="807" y="189"/>
                    <a:pt x="808" y="186"/>
                    <a:pt x="820" y="182"/>
                  </a:cubicBezTo>
                  <a:cubicBezTo>
                    <a:pt x="825" y="166"/>
                    <a:pt x="814" y="162"/>
                    <a:pt x="802" y="154"/>
                  </a:cubicBezTo>
                  <a:cubicBezTo>
                    <a:pt x="797" y="151"/>
                    <a:pt x="790" y="142"/>
                    <a:pt x="790" y="142"/>
                  </a:cubicBezTo>
                  <a:cubicBezTo>
                    <a:pt x="786" y="131"/>
                    <a:pt x="792" y="127"/>
                    <a:pt x="802" y="124"/>
                  </a:cubicBezTo>
                  <a:cubicBezTo>
                    <a:pt x="810" y="116"/>
                    <a:pt x="813" y="98"/>
                    <a:pt x="820" y="94"/>
                  </a:cubicBezTo>
                  <a:cubicBezTo>
                    <a:pt x="824" y="92"/>
                    <a:pt x="832" y="90"/>
                    <a:pt x="832" y="90"/>
                  </a:cubicBezTo>
                  <a:cubicBezTo>
                    <a:pt x="844" y="92"/>
                    <a:pt x="848" y="92"/>
                    <a:pt x="856" y="100"/>
                  </a:cubicBezTo>
                  <a:cubicBezTo>
                    <a:pt x="863" y="98"/>
                    <a:pt x="876" y="94"/>
                    <a:pt x="876" y="94"/>
                  </a:cubicBezTo>
                  <a:cubicBezTo>
                    <a:pt x="889" y="81"/>
                    <a:pt x="906" y="77"/>
                    <a:pt x="924" y="74"/>
                  </a:cubicBezTo>
                  <a:cubicBezTo>
                    <a:pt x="929" y="67"/>
                    <a:pt x="929" y="58"/>
                    <a:pt x="922" y="52"/>
                  </a:cubicBezTo>
                  <a:cubicBezTo>
                    <a:pt x="918" y="49"/>
                    <a:pt x="910" y="44"/>
                    <a:pt x="910" y="44"/>
                  </a:cubicBezTo>
                  <a:cubicBezTo>
                    <a:pt x="894" y="47"/>
                    <a:pt x="899" y="49"/>
                    <a:pt x="888" y="56"/>
                  </a:cubicBezTo>
                  <a:cubicBezTo>
                    <a:pt x="884" y="58"/>
                    <a:pt x="876" y="60"/>
                    <a:pt x="876" y="60"/>
                  </a:cubicBezTo>
                  <a:cubicBezTo>
                    <a:pt x="853" y="59"/>
                    <a:pt x="810" y="59"/>
                    <a:pt x="848" y="46"/>
                  </a:cubicBezTo>
                  <a:cubicBezTo>
                    <a:pt x="844" y="33"/>
                    <a:pt x="831" y="37"/>
                    <a:pt x="818" y="36"/>
                  </a:cubicBezTo>
                  <a:cubicBezTo>
                    <a:pt x="809" y="33"/>
                    <a:pt x="802" y="27"/>
                    <a:pt x="794" y="22"/>
                  </a:cubicBezTo>
                  <a:cubicBezTo>
                    <a:pt x="790" y="20"/>
                    <a:pt x="782" y="18"/>
                    <a:pt x="782" y="18"/>
                  </a:cubicBezTo>
                  <a:cubicBezTo>
                    <a:pt x="727" y="19"/>
                    <a:pt x="688" y="11"/>
                    <a:pt x="642" y="26"/>
                  </a:cubicBezTo>
                  <a:cubicBezTo>
                    <a:pt x="635" y="16"/>
                    <a:pt x="632" y="18"/>
                    <a:pt x="620" y="20"/>
                  </a:cubicBezTo>
                  <a:cubicBezTo>
                    <a:pt x="611" y="34"/>
                    <a:pt x="600" y="36"/>
                    <a:pt x="584" y="38"/>
                  </a:cubicBezTo>
                  <a:cubicBezTo>
                    <a:pt x="575" y="44"/>
                    <a:pt x="581" y="46"/>
                    <a:pt x="578" y="56"/>
                  </a:cubicBezTo>
                  <a:cubicBezTo>
                    <a:pt x="572" y="47"/>
                    <a:pt x="566" y="41"/>
                    <a:pt x="556" y="38"/>
                  </a:cubicBezTo>
                  <a:cubicBezTo>
                    <a:pt x="553" y="38"/>
                    <a:pt x="539" y="39"/>
                    <a:pt x="534" y="42"/>
                  </a:cubicBezTo>
                  <a:cubicBezTo>
                    <a:pt x="528" y="46"/>
                    <a:pt x="516" y="54"/>
                    <a:pt x="516" y="54"/>
                  </a:cubicBezTo>
                  <a:cubicBezTo>
                    <a:pt x="507" y="52"/>
                    <a:pt x="503" y="51"/>
                    <a:pt x="500" y="42"/>
                  </a:cubicBezTo>
                  <a:cubicBezTo>
                    <a:pt x="505" y="28"/>
                    <a:pt x="488" y="31"/>
                    <a:pt x="478" y="30"/>
                  </a:cubicBezTo>
                  <a:cubicBezTo>
                    <a:pt x="469" y="33"/>
                    <a:pt x="473" y="37"/>
                    <a:pt x="464" y="40"/>
                  </a:cubicBezTo>
                  <a:cubicBezTo>
                    <a:pt x="447" y="34"/>
                    <a:pt x="451" y="27"/>
                    <a:pt x="432" y="40"/>
                  </a:cubicBezTo>
                  <a:cubicBezTo>
                    <a:pt x="427" y="54"/>
                    <a:pt x="427" y="52"/>
                    <a:pt x="410" y="50"/>
                  </a:cubicBezTo>
                  <a:cubicBezTo>
                    <a:pt x="391" y="52"/>
                    <a:pt x="385" y="54"/>
                    <a:pt x="366" y="52"/>
                  </a:cubicBezTo>
                  <a:cubicBezTo>
                    <a:pt x="357" y="49"/>
                    <a:pt x="356" y="46"/>
                    <a:pt x="364" y="40"/>
                  </a:cubicBezTo>
                  <a:cubicBezTo>
                    <a:pt x="380" y="42"/>
                    <a:pt x="395" y="43"/>
                    <a:pt x="410" y="38"/>
                  </a:cubicBezTo>
                  <a:cubicBezTo>
                    <a:pt x="426" y="15"/>
                    <a:pt x="386" y="21"/>
                    <a:pt x="370" y="20"/>
                  </a:cubicBezTo>
                  <a:cubicBezTo>
                    <a:pt x="364" y="16"/>
                    <a:pt x="358" y="12"/>
                    <a:pt x="352" y="8"/>
                  </a:cubicBezTo>
                  <a:cubicBezTo>
                    <a:pt x="348" y="5"/>
                    <a:pt x="340" y="0"/>
                    <a:pt x="340" y="0"/>
                  </a:cubicBezTo>
                  <a:cubicBezTo>
                    <a:pt x="338" y="1"/>
                    <a:pt x="336" y="1"/>
                    <a:pt x="334" y="2"/>
                  </a:cubicBezTo>
                  <a:cubicBezTo>
                    <a:pt x="331" y="3"/>
                    <a:pt x="329" y="3"/>
                    <a:pt x="326" y="4"/>
                  </a:cubicBezTo>
                  <a:cubicBezTo>
                    <a:pt x="322" y="5"/>
                    <a:pt x="314" y="8"/>
                    <a:pt x="314" y="8"/>
                  </a:cubicBezTo>
                  <a:cubicBezTo>
                    <a:pt x="305" y="22"/>
                    <a:pt x="288" y="6"/>
                    <a:pt x="276" y="2"/>
                  </a:cubicBezTo>
                  <a:cubicBezTo>
                    <a:pt x="270" y="3"/>
                    <a:pt x="241" y="16"/>
                    <a:pt x="240" y="16"/>
                  </a:cubicBezTo>
                  <a:cubicBezTo>
                    <a:pt x="226" y="17"/>
                    <a:pt x="212" y="17"/>
                    <a:pt x="198" y="18"/>
                  </a:cubicBezTo>
                  <a:cubicBezTo>
                    <a:pt x="183" y="19"/>
                    <a:pt x="172" y="20"/>
                    <a:pt x="160" y="28"/>
                  </a:cubicBezTo>
                  <a:cubicBezTo>
                    <a:pt x="146" y="26"/>
                    <a:pt x="141" y="27"/>
                    <a:pt x="130" y="20"/>
                  </a:cubicBezTo>
                  <a:cubicBezTo>
                    <a:pt x="123" y="22"/>
                    <a:pt x="115" y="24"/>
                    <a:pt x="108" y="26"/>
                  </a:cubicBezTo>
                  <a:cubicBezTo>
                    <a:pt x="102" y="35"/>
                    <a:pt x="113" y="41"/>
                    <a:pt x="122" y="44"/>
                  </a:cubicBezTo>
                  <a:cubicBezTo>
                    <a:pt x="125" y="52"/>
                    <a:pt x="114" y="68"/>
                    <a:pt x="114" y="68"/>
                  </a:cubicBezTo>
                  <a:cubicBezTo>
                    <a:pt x="112" y="79"/>
                    <a:pt x="111" y="82"/>
                    <a:pt x="100" y="78"/>
                  </a:cubicBezTo>
                  <a:cubicBezTo>
                    <a:pt x="93" y="67"/>
                    <a:pt x="100" y="63"/>
                    <a:pt x="104" y="52"/>
                  </a:cubicBezTo>
                  <a:cubicBezTo>
                    <a:pt x="96" y="44"/>
                    <a:pt x="91" y="36"/>
                    <a:pt x="80" y="32"/>
                  </a:cubicBezTo>
                  <a:cubicBezTo>
                    <a:pt x="73" y="34"/>
                    <a:pt x="67" y="39"/>
                    <a:pt x="60" y="4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32" name="Freeform 42"/>
            <p:cNvSpPr/>
            <p:nvPr/>
          </p:nvSpPr>
          <p:spPr bwMode="invGray">
            <a:xfrm>
              <a:off x="2009" y="2135"/>
              <a:ext cx="39" cy="24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8" y="20"/>
                </a:cxn>
                <a:cxn ang="0">
                  <a:pos x="24" y="32"/>
                </a:cxn>
                <a:cxn ang="0">
                  <a:pos x="42" y="30"/>
                </a:cxn>
                <a:cxn ang="0">
                  <a:pos x="34" y="0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33" name="Freeform 43"/>
            <p:cNvSpPr/>
            <p:nvPr/>
          </p:nvSpPr>
          <p:spPr bwMode="invGray">
            <a:xfrm>
              <a:off x="2292" y="2201"/>
              <a:ext cx="128" cy="54"/>
            </a:xfrm>
            <a:custGeom>
              <a:avLst/>
              <a:gdLst/>
              <a:ahLst/>
              <a:cxnLst>
                <a:cxn ang="0">
                  <a:pos x="102" y="8"/>
                </a:cxn>
                <a:cxn ang="0">
                  <a:pos x="66" y="4"/>
                </a:cxn>
                <a:cxn ang="0">
                  <a:pos x="54" y="0"/>
                </a:cxn>
                <a:cxn ang="0">
                  <a:pos x="0" y="28"/>
                </a:cxn>
                <a:cxn ang="0">
                  <a:pos x="28" y="40"/>
                </a:cxn>
                <a:cxn ang="0">
                  <a:pos x="42" y="60"/>
                </a:cxn>
                <a:cxn ang="0">
                  <a:pos x="66" y="68"/>
                </a:cxn>
                <a:cxn ang="0">
                  <a:pos x="78" y="72"/>
                </a:cxn>
                <a:cxn ang="0">
                  <a:pos x="130" y="60"/>
                </a:cxn>
                <a:cxn ang="0">
                  <a:pos x="172" y="44"/>
                </a:cxn>
                <a:cxn ang="0">
                  <a:pos x="148" y="18"/>
                </a:cxn>
                <a:cxn ang="0">
                  <a:pos x="136" y="4"/>
                </a:cxn>
                <a:cxn ang="0">
                  <a:pos x="102" y="8"/>
                </a:cxn>
              </a:cxnLst>
              <a:rect l="0" t="0" r="r" b="b"/>
              <a:pathLst>
                <a:path w="172" h="72">
                  <a:moveTo>
                    <a:pt x="102" y="8"/>
                  </a:moveTo>
                  <a:cubicBezTo>
                    <a:pt x="89" y="12"/>
                    <a:pt x="78" y="8"/>
                    <a:pt x="66" y="4"/>
                  </a:cubicBezTo>
                  <a:cubicBezTo>
                    <a:pt x="62" y="3"/>
                    <a:pt x="54" y="0"/>
                    <a:pt x="54" y="0"/>
                  </a:cubicBezTo>
                  <a:cubicBezTo>
                    <a:pt x="38" y="5"/>
                    <a:pt x="12" y="16"/>
                    <a:pt x="0" y="28"/>
                  </a:cubicBezTo>
                  <a:cubicBezTo>
                    <a:pt x="4" y="39"/>
                    <a:pt x="18" y="39"/>
                    <a:pt x="28" y="40"/>
                  </a:cubicBezTo>
                  <a:cubicBezTo>
                    <a:pt x="39" y="44"/>
                    <a:pt x="41" y="60"/>
                    <a:pt x="42" y="60"/>
                  </a:cubicBezTo>
                  <a:cubicBezTo>
                    <a:pt x="50" y="63"/>
                    <a:pt x="58" y="65"/>
                    <a:pt x="66" y="68"/>
                  </a:cubicBezTo>
                  <a:cubicBezTo>
                    <a:pt x="70" y="69"/>
                    <a:pt x="78" y="72"/>
                    <a:pt x="78" y="72"/>
                  </a:cubicBezTo>
                  <a:cubicBezTo>
                    <a:pt x="92" y="71"/>
                    <a:pt x="117" y="69"/>
                    <a:pt x="130" y="60"/>
                  </a:cubicBezTo>
                  <a:cubicBezTo>
                    <a:pt x="148" y="48"/>
                    <a:pt x="150" y="46"/>
                    <a:pt x="172" y="44"/>
                  </a:cubicBezTo>
                  <a:cubicBezTo>
                    <a:pt x="169" y="29"/>
                    <a:pt x="162" y="23"/>
                    <a:pt x="148" y="18"/>
                  </a:cubicBezTo>
                  <a:cubicBezTo>
                    <a:pt x="145" y="10"/>
                    <a:pt x="144" y="7"/>
                    <a:pt x="136" y="4"/>
                  </a:cubicBezTo>
                  <a:cubicBezTo>
                    <a:pt x="134" y="4"/>
                    <a:pt x="105" y="11"/>
                    <a:pt x="102" y="8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34" name="Freeform 44"/>
            <p:cNvSpPr/>
            <p:nvPr/>
          </p:nvSpPr>
          <p:spPr bwMode="invGray">
            <a:xfrm>
              <a:off x="2393" y="2038"/>
              <a:ext cx="39" cy="24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8" y="20"/>
                </a:cxn>
                <a:cxn ang="0">
                  <a:pos x="24" y="32"/>
                </a:cxn>
                <a:cxn ang="0">
                  <a:pos x="42" y="30"/>
                </a:cxn>
                <a:cxn ang="0">
                  <a:pos x="34" y="0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35" name="Freeform 45"/>
            <p:cNvSpPr/>
            <p:nvPr/>
          </p:nvSpPr>
          <p:spPr bwMode="invGray">
            <a:xfrm>
              <a:off x="2662" y="2006"/>
              <a:ext cx="155" cy="63"/>
            </a:xfrm>
            <a:custGeom>
              <a:avLst/>
              <a:gdLst/>
              <a:ahLst/>
              <a:cxnLst>
                <a:cxn ang="0">
                  <a:pos x="191" y="7"/>
                </a:cxn>
                <a:cxn ang="0">
                  <a:pos x="103" y="9"/>
                </a:cxn>
                <a:cxn ang="0">
                  <a:pos x="109" y="25"/>
                </a:cxn>
                <a:cxn ang="0">
                  <a:pos x="107" y="33"/>
                </a:cxn>
                <a:cxn ang="0">
                  <a:pos x="89" y="27"/>
                </a:cxn>
                <a:cxn ang="0">
                  <a:pos x="77" y="19"/>
                </a:cxn>
                <a:cxn ang="0">
                  <a:pos x="23" y="27"/>
                </a:cxn>
                <a:cxn ang="0">
                  <a:pos x="31" y="49"/>
                </a:cxn>
                <a:cxn ang="0">
                  <a:pos x="55" y="53"/>
                </a:cxn>
                <a:cxn ang="0">
                  <a:pos x="75" y="73"/>
                </a:cxn>
                <a:cxn ang="0">
                  <a:pos x="89" y="85"/>
                </a:cxn>
                <a:cxn ang="0">
                  <a:pos x="109" y="67"/>
                </a:cxn>
                <a:cxn ang="0">
                  <a:pos x="121" y="59"/>
                </a:cxn>
                <a:cxn ang="0">
                  <a:pos x="127" y="47"/>
                </a:cxn>
                <a:cxn ang="0">
                  <a:pos x="167" y="35"/>
                </a:cxn>
                <a:cxn ang="0">
                  <a:pos x="187" y="31"/>
                </a:cxn>
                <a:cxn ang="0">
                  <a:pos x="199" y="27"/>
                </a:cxn>
                <a:cxn ang="0">
                  <a:pos x="191" y="7"/>
                </a:cxn>
              </a:cxnLst>
              <a:rect l="0" t="0" r="r" b="b"/>
              <a:pathLst>
                <a:path w="206" h="85">
                  <a:moveTo>
                    <a:pt x="191" y="7"/>
                  </a:moveTo>
                  <a:cubicBezTo>
                    <a:pt x="165" y="6"/>
                    <a:pt x="130" y="0"/>
                    <a:pt x="103" y="9"/>
                  </a:cubicBezTo>
                  <a:cubicBezTo>
                    <a:pt x="100" y="18"/>
                    <a:pt x="101" y="20"/>
                    <a:pt x="109" y="25"/>
                  </a:cubicBezTo>
                  <a:cubicBezTo>
                    <a:pt x="111" y="28"/>
                    <a:pt x="118" y="34"/>
                    <a:pt x="107" y="33"/>
                  </a:cubicBezTo>
                  <a:cubicBezTo>
                    <a:pt x="101" y="32"/>
                    <a:pt x="89" y="27"/>
                    <a:pt x="89" y="27"/>
                  </a:cubicBezTo>
                  <a:cubicBezTo>
                    <a:pt x="86" y="24"/>
                    <a:pt x="82" y="18"/>
                    <a:pt x="77" y="19"/>
                  </a:cubicBezTo>
                  <a:cubicBezTo>
                    <a:pt x="52" y="22"/>
                    <a:pt x="57" y="25"/>
                    <a:pt x="23" y="27"/>
                  </a:cubicBezTo>
                  <a:cubicBezTo>
                    <a:pt x="0" y="31"/>
                    <a:pt x="18" y="45"/>
                    <a:pt x="31" y="49"/>
                  </a:cubicBezTo>
                  <a:cubicBezTo>
                    <a:pt x="43" y="53"/>
                    <a:pt x="35" y="51"/>
                    <a:pt x="55" y="53"/>
                  </a:cubicBezTo>
                  <a:cubicBezTo>
                    <a:pt x="63" y="59"/>
                    <a:pt x="66" y="67"/>
                    <a:pt x="75" y="73"/>
                  </a:cubicBezTo>
                  <a:cubicBezTo>
                    <a:pt x="78" y="81"/>
                    <a:pt x="81" y="82"/>
                    <a:pt x="89" y="85"/>
                  </a:cubicBezTo>
                  <a:cubicBezTo>
                    <a:pt x="104" y="81"/>
                    <a:pt x="99" y="75"/>
                    <a:pt x="109" y="67"/>
                  </a:cubicBezTo>
                  <a:cubicBezTo>
                    <a:pt x="113" y="64"/>
                    <a:pt x="121" y="59"/>
                    <a:pt x="121" y="59"/>
                  </a:cubicBezTo>
                  <a:cubicBezTo>
                    <a:pt x="123" y="55"/>
                    <a:pt x="124" y="50"/>
                    <a:pt x="127" y="47"/>
                  </a:cubicBezTo>
                  <a:cubicBezTo>
                    <a:pt x="132" y="41"/>
                    <a:pt x="158" y="37"/>
                    <a:pt x="167" y="35"/>
                  </a:cubicBezTo>
                  <a:cubicBezTo>
                    <a:pt x="174" y="34"/>
                    <a:pt x="181" y="33"/>
                    <a:pt x="187" y="31"/>
                  </a:cubicBezTo>
                  <a:cubicBezTo>
                    <a:pt x="191" y="30"/>
                    <a:pt x="199" y="27"/>
                    <a:pt x="199" y="27"/>
                  </a:cubicBezTo>
                  <a:cubicBezTo>
                    <a:pt x="206" y="16"/>
                    <a:pt x="199" y="15"/>
                    <a:pt x="191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36" name="Freeform 46"/>
            <p:cNvSpPr/>
            <p:nvPr/>
          </p:nvSpPr>
          <p:spPr bwMode="invGray">
            <a:xfrm>
              <a:off x="2759" y="2039"/>
              <a:ext cx="48" cy="21"/>
            </a:xfrm>
            <a:custGeom>
              <a:avLst/>
              <a:gdLst/>
              <a:ahLst/>
              <a:cxnLst>
                <a:cxn ang="0">
                  <a:pos x="36" y="6"/>
                </a:cxn>
                <a:cxn ang="0">
                  <a:pos x="8" y="4"/>
                </a:cxn>
                <a:cxn ang="0">
                  <a:pos x="24" y="28"/>
                </a:cxn>
                <a:cxn ang="0">
                  <a:pos x="54" y="14"/>
                </a:cxn>
                <a:cxn ang="0">
                  <a:pos x="36" y="6"/>
                </a:cxn>
              </a:cxnLst>
              <a:rect l="0" t="0" r="r" b="b"/>
              <a:pathLst>
                <a:path w="64" h="28">
                  <a:moveTo>
                    <a:pt x="36" y="6"/>
                  </a:moveTo>
                  <a:cubicBezTo>
                    <a:pt x="32" y="18"/>
                    <a:pt x="19" y="0"/>
                    <a:pt x="8" y="4"/>
                  </a:cubicBezTo>
                  <a:cubicBezTo>
                    <a:pt x="0" y="16"/>
                    <a:pt x="14" y="27"/>
                    <a:pt x="24" y="28"/>
                  </a:cubicBezTo>
                  <a:cubicBezTo>
                    <a:pt x="30" y="27"/>
                    <a:pt x="48" y="16"/>
                    <a:pt x="54" y="14"/>
                  </a:cubicBezTo>
                  <a:cubicBezTo>
                    <a:pt x="64" y="10"/>
                    <a:pt x="36" y="9"/>
                    <a:pt x="36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37" name="Freeform 47"/>
            <p:cNvSpPr/>
            <p:nvPr/>
          </p:nvSpPr>
          <p:spPr bwMode="invGray">
            <a:xfrm>
              <a:off x="2467" y="2311"/>
              <a:ext cx="109" cy="132"/>
            </a:xfrm>
            <a:custGeom>
              <a:avLst/>
              <a:gdLst/>
              <a:ahLst/>
              <a:cxnLst>
                <a:cxn ang="0">
                  <a:pos x="24" y="19"/>
                </a:cxn>
                <a:cxn ang="0">
                  <a:pos x="0" y="25"/>
                </a:cxn>
                <a:cxn ang="0">
                  <a:pos x="14" y="43"/>
                </a:cxn>
                <a:cxn ang="0">
                  <a:pos x="34" y="87"/>
                </a:cxn>
                <a:cxn ang="0">
                  <a:pos x="52" y="91"/>
                </a:cxn>
                <a:cxn ang="0">
                  <a:pos x="50" y="107"/>
                </a:cxn>
                <a:cxn ang="0">
                  <a:pos x="28" y="113"/>
                </a:cxn>
                <a:cxn ang="0">
                  <a:pos x="16" y="131"/>
                </a:cxn>
                <a:cxn ang="0">
                  <a:pos x="18" y="137"/>
                </a:cxn>
                <a:cxn ang="0">
                  <a:pos x="30" y="141"/>
                </a:cxn>
                <a:cxn ang="0">
                  <a:pos x="18" y="169"/>
                </a:cxn>
                <a:cxn ang="0">
                  <a:pos x="20" y="175"/>
                </a:cxn>
                <a:cxn ang="0">
                  <a:pos x="34" y="171"/>
                </a:cxn>
                <a:cxn ang="0">
                  <a:pos x="58" y="169"/>
                </a:cxn>
                <a:cxn ang="0">
                  <a:pos x="92" y="171"/>
                </a:cxn>
                <a:cxn ang="0">
                  <a:pos x="110" y="169"/>
                </a:cxn>
                <a:cxn ang="0">
                  <a:pos x="122" y="165"/>
                </a:cxn>
                <a:cxn ang="0">
                  <a:pos x="128" y="141"/>
                </a:cxn>
                <a:cxn ang="0">
                  <a:pos x="146" y="133"/>
                </a:cxn>
                <a:cxn ang="0">
                  <a:pos x="110" y="109"/>
                </a:cxn>
                <a:cxn ang="0">
                  <a:pos x="88" y="83"/>
                </a:cxn>
                <a:cxn ang="0">
                  <a:pos x="82" y="69"/>
                </a:cxn>
                <a:cxn ang="0">
                  <a:pos x="64" y="61"/>
                </a:cxn>
                <a:cxn ang="0">
                  <a:pos x="86" y="45"/>
                </a:cxn>
                <a:cxn ang="0">
                  <a:pos x="64" y="31"/>
                </a:cxn>
                <a:cxn ang="0">
                  <a:pos x="70" y="13"/>
                </a:cxn>
                <a:cxn ang="0">
                  <a:pos x="46" y="1"/>
                </a:cxn>
                <a:cxn ang="0">
                  <a:pos x="30" y="9"/>
                </a:cxn>
                <a:cxn ang="0">
                  <a:pos x="24" y="19"/>
                </a:cxn>
              </a:cxnLst>
              <a:rect l="0" t="0" r="r" b="b"/>
              <a:pathLst>
                <a:path w="146" h="176">
                  <a:moveTo>
                    <a:pt x="24" y="19"/>
                  </a:moveTo>
                  <a:cubicBezTo>
                    <a:pt x="13" y="23"/>
                    <a:pt x="7" y="15"/>
                    <a:pt x="0" y="25"/>
                  </a:cubicBezTo>
                  <a:cubicBezTo>
                    <a:pt x="2" y="32"/>
                    <a:pt x="14" y="43"/>
                    <a:pt x="14" y="43"/>
                  </a:cubicBezTo>
                  <a:cubicBezTo>
                    <a:pt x="19" y="58"/>
                    <a:pt x="20" y="78"/>
                    <a:pt x="34" y="87"/>
                  </a:cubicBezTo>
                  <a:cubicBezTo>
                    <a:pt x="42" y="84"/>
                    <a:pt x="45" y="86"/>
                    <a:pt x="52" y="91"/>
                  </a:cubicBezTo>
                  <a:cubicBezTo>
                    <a:pt x="57" y="105"/>
                    <a:pt x="60" y="101"/>
                    <a:pt x="50" y="107"/>
                  </a:cubicBezTo>
                  <a:cubicBezTo>
                    <a:pt x="38" y="105"/>
                    <a:pt x="32" y="101"/>
                    <a:pt x="28" y="113"/>
                  </a:cubicBezTo>
                  <a:cubicBezTo>
                    <a:pt x="32" y="129"/>
                    <a:pt x="33" y="128"/>
                    <a:pt x="16" y="131"/>
                  </a:cubicBezTo>
                  <a:cubicBezTo>
                    <a:pt x="17" y="133"/>
                    <a:pt x="16" y="136"/>
                    <a:pt x="18" y="137"/>
                  </a:cubicBezTo>
                  <a:cubicBezTo>
                    <a:pt x="21" y="139"/>
                    <a:pt x="30" y="141"/>
                    <a:pt x="30" y="141"/>
                  </a:cubicBezTo>
                  <a:cubicBezTo>
                    <a:pt x="28" y="152"/>
                    <a:pt x="21" y="159"/>
                    <a:pt x="18" y="169"/>
                  </a:cubicBezTo>
                  <a:cubicBezTo>
                    <a:pt x="19" y="171"/>
                    <a:pt x="18" y="174"/>
                    <a:pt x="20" y="175"/>
                  </a:cubicBezTo>
                  <a:cubicBezTo>
                    <a:pt x="22" y="176"/>
                    <a:pt x="32" y="171"/>
                    <a:pt x="34" y="171"/>
                  </a:cubicBezTo>
                  <a:cubicBezTo>
                    <a:pt x="42" y="170"/>
                    <a:pt x="50" y="170"/>
                    <a:pt x="58" y="169"/>
                  </a:cubicBezTo>
                  <a:cubicBezTo>
                    <a:pt x="70" y="167"/>
                    <a:pt x="80" y="167"/>
                    <a:pt x="92" y="171"/>
                  </a:cubicBezTo>
                  <a:cubicBezTo>
                    <a:pt x="98" y="170"/>
                    <a:pt x="104" y="170"/>
                    <a:pt x="110" y="169"/>
                  </a:cubicBezTo>
                  <a:cubicBezTo>
                    <a:pt x="114" y="168"/>
                    <a:pt x="122" y="165"/>
                    <a:pt x="122" y="165"/>
                  </a:cubicBezTo>
                  <a:cubicBezTo>
                    <a:pt x="124" y="158"/>
                    <a:pt x="123" y="147"/>
                    <a:pt x="128" y="141"/>
                  </a:cubicBezTo>
                  <a:cubicBezTo>
                    <a:pt x="132" y="136"/>
                    <a:pt x="146" y="133"/>
                    <a:pt x="146" y="133"/>
                  </a:cubicBezTo>
                  <a:cubicBezTo>
                    <a:pt x="142" y="105"/>
                    <a:pt x="143" y="111"/>
                    <a:pt x="110" y="109"/>
                  </a:cubicBezTo>
                  <a:cubicBezTo>
                    <a:pt x="102" y="97"/>
                    <a:pt x="103" y="88"/>
                    <a:pt x="88" y="83"/>
                  </a:cubicBezTo>
                  <a:cubicBezTo>
                    <a:pt x="85" y="79"/>
                    <a:pt x="86" y="72"/>
                    <a:pt x="82" y="69"/>
                  </a:cubicBezTo>
                  <a:cubicBezTo>
                    <a:pt x="77" y="65"/>
                    <a:pt x="69" y="65"/>
                    <a:pt x="64" y="61"/>
                  </a:cubicBezTo>
                  <a:cubicBezTo>
                    <a:pt x="52" y="43"/>
                    <a:pt x="67" y="47"/>
                    <a:pt x="86" y="45"/>
                  </a:cubicBezTo>
                  <a:cubicBezTo>
                    <a:pt x="93" y="25"/>
                    <a:pt x="83" y="29"/>
                    <a:pt x="64" y="31"/>
                  </a:cubicBezTo>
                  <a:cubicBezTo>
                    <a:pt x="62" y="25"/>
                    <a:pt x="70" y="13"/>
                    <a:pt x="70" y="13"/>
                  </a:cubicBezTo>
                  <a:cubicBezTo>
                    <a:pt x="64" y="4"/>
                    <a:pt x="56" y="3"/>
                    <a:pt x="46" y="1"/>
                  </a:cubicBezTo>
                  <a:cubicBezTo>
                    <a:pt x="35" y="3"/>
                    <a:pt x="34" y="0"/>
                    <a:pt x="30" y="9"/>
                  </a:cubicBezTo>
                  <a:cubicBezTo>
                    <a:pt x="25" y="21"/>
                    <a:pt x="29" y="24"/>
                    <a:pt x="24" y="1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38" name="Freeform 48"/>
            <p:cNvSpPr/>
            <p:nvPr/>
          </p:nvSpPr>
          <p:spPr bwMode="invGray">
            <a:xfrm>
              <a:off x="2413" y="2359"/>
              <a:ext cx="69" cy="68"/>
            </a:xfrm>
            <a:custGeom>
              <a:avLst/>
              <a:gdLst/>
              <a:ahLst/>
              <a:cxnLst>
                <a:cxn ang="0">
                  <a:pos x="58" y="6"/>
                </a:cxn>
                <a:cxn ang="0">
                  <a:pos x="82" y="8"/>
                </a:cxn>
                <a:cxn ang="0">
                  <a:pos x="92" y="26"/>
                </a:cxn>
                <a:cxn ang="0">
                  <a:pos x="78" y="48"/>
                </a:cxn>
                <a:cxn ang="0">
                  <a:pos x="46" y="76"/>
                </a:cxn>
                <a:cxn ang="0">
                  <a:pos x="18" y="92"/>
                </a:cxn>
                <a:cxn ang="0">
                  <a:pos x="8" y="72"/>
                </a:cxn>
                <a:cxn ang="0">
                  <a:pos x="20" y="64"/>
                </a:cxn>
                <a:cxn ang="0">
                  <a:pos x="14" y="46"/>
                </a:cxn>
                <a:cxn ang="0">
                  <a:pos x="40" y="28"/>
                </a:cxn>
                <a:cxn ang="0">
                  <a:pos x="58" y="6"/>
                </a:cxn>
              </a:cxnLst>
              <a:rect l="0" t="0" r="r" b="b"/>
              <a:pathLst>
                <a:path w="92" h="92">
                  <a:moveTo>
                    <a:pt x="58" y="6"/>
                  </a:moveTo>
                  <a:cubicBezTo>
                    <a:pt x="67" y="0"/>
                    <a:pt x="73" y="2"/>
                    <a:pt x="82" y="8"/>
                  </a:cubicBezTo>
                  <a:cubicBezTo>
                    <a:pt x="91" y="22"/>
                    <a:pt x="88" y="15"/>
                    <a:pt x="92" y="26"/>
                  </a:cubicBezTo>
                  <a:cubicBezTo>
                    <a:pt x="89" y="36"/>
                    <a:pt x="82" y="37"/>
                    <a:pt x="78" y="48"/>
                  </a:cubicBezTo>
                  <a:cubicBezTo>
                    <a:pt x="85" y="69"/>
                    <a:pt x="60" y="71"/>
                    <a:pt x="46" y="76"/>
                  </a:cubicBezTo>
                  <a:cubicBezTo>
                    <a:pt x="40" y="86"/>
                    <a:pt x="28" y="86"/>
                    <a:pt x="18" y="92"/>
                  </a:cubicBezTo>
                  <a:cubicBezTo>
                    <a:pt x="9" y="90"/>
                    <a:pt x="0" y="84"/>
                    <a:pt x="8" y="72"/>
                  </a:cubicBezTo>
                  <a:cubicBezTo>
                    <a:pt x="11" y="68"/>
                    <a:pt x="20" y="64"/>
                    <a:pt x="20" y="64"/>
                  </a:cubicBezTo>
                  <a:cubicBezTo>
                    <a:pt x="23" y="55"/>
                    <a:pt x="21" y="53"/>
                    <a:pt x="14" y="46"/>
                  </a:cubicBezTo>
                  <a:cubicBezTo>
                    <a:pt x="18" y="30"/>
                    <a:pt x="28" y="36"/>
                    <a:pt x="40" y="28"/>
                  </a:cubicBezTo>
                  <a:cubicBezTo>
                    <a:pt x="56" y="17"/>
                    <a:pt x="50" y="24"/>
                    <a:pt x="58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39" name="Freeform 49"/>
            <p:cNvSpPr/>
            <p:nvPr/>
          </p:nvSpPr>
          <p:spPr bwMode="invGray">
            <a:xfrm>
              <a:off x="4099" y="3502"/>
              <a:ext cx="474" cy="495"/>
            </a:xfrm>
            <a:custGeom>
              <a:avLst/>
              <a:gdLst/>
              <a:ahLst/>
              <a:cxnLst>
                <a:cxn ang="0">
                  <a:pos x="212" y="11"/>
                </a:cxn>
                <a:cxn ang="0">
                  <a:pos x="176" y="19"/>
                </a:cxn>
                <a:cxn ang="0">
                  <a:pos x="144" y="51"/>
                </a:cxn>
                <a:cxn ang="0">
                  <a:pos x="104" y="59"/>
                </a:cxn>
                <a:cxn ang="0">
                  <a:pos x="84" y="75"/>
                </a:cxn>
                <a:cxn ang="0">
                  <a:pos x="68" y="115"/>
                </a:cxn>
                <a:cxn ang="0">
                  <a:pos x="36" y="167"/>
                </a:cxn>
                <a:cxn ang="0">
                  <a:pos x="0" y="179"/>
                </a:cxn>
                <a:cxn ang="0">
                  <a:pos x="72" y="323"/>
                </a:cxn>
                <a:cxn ang="0">
                  <a:pos x="120" y="427"/>
                </a:cxn>
                <a:cxn ang="0">
                  <a:pos x="144" y="443"/>
                </a:cxn>
                <a:cxn ang="0">
                  <a:pos x="168" y="451"/>
                </a:cxn>
                <a:cxn ang="0">
                  <a:pos x="228" y="431"/>
                </a:cxn>
                <a:cxn ang="0">
                  <a:pos x="252" y="423"/>
                </a:cxn>
                <a:cxn ang="0">
                  <a:pos x="300" y="451"/>
                </a:cxn>
                <a:cxn ang="0">
                  <a:pos x="324" y="527"/>
                </a:cxn>
                <a:cxn ang="0">
                  <a:pos x="336" y="523"/>
                </a:cxn>
                <a:cxn ang="0">
                  <a:pos x="344" y="511"/>
                </a:cxn>
                <a:cxn ang="0">
                  <a:pos x="368" y="547"/>
                </a:cxn>
                <a:cxn ang="0">
                  <a:pos x="404" y="571"/>
                </a:cxn>
                <a:cxn ang="0">
                  <a:pos x="436" y="603"/>
                </a:cxn>
                <a:cxn ang="0">
                  <a:pos x="444" y="615"/>
                </a:cxn>
                <a:cxn ang="0">
                  <a:pos x="456" y="623"/>
                </a:cxn>
                <a:cxn ang="0">
                  <a:pos x="484" y="655"/>
                </a:cxn>
                <a:cxn ang="0">
                  <a:pos x="492" y="631"/>
                </a:cxn>
                <a:cxn ang="0">
                  <a:pos x="540" y="659"/>
                </a:cxn>
                <a:cxn ang="0">
                  <a:pos x="588" y="655"/>
                </a:cxn>
                <a:cxn ang="0">
                  <a:pos x="616" y="531"/>
                </a:cxn>
                <a:cxn ang="0">
                  <a:pos x="632" y="463"/>
                </a:cxn>
                <a:cxn ang="0">
                  <a:pos x="620" y="367"/>
                </a:cxn>
                <a:cxn ang="0">
                  <a:pos x="536" y="271"/>
                </a:cxn>
                <a:cxn ang="0">
                  <a:pos x="528" y="235"/>
                </a:cxn>
                <a:cxn ang="0">
                  <a:pos x="460" y="179"/>
                </a:cxn>
                <a:cxn ang="0">
                  <a:pos x="472" y="155"/>
                </a:cxn>
                <a:cxn ang="0">
                  <a:pos x="456" y="131"/>
                </a:cxn>
                <a:cxn ang="0">
                  <a:pos x="416" y="79"/>
                </a:cxn>
                <a:cxn ang="0">
                  <a:pos x="392" y="31"/>
                </a:cxn>
                <a:cxn ang="0">
                  <a:pos x="388" y="19"/>
                </a:cxn>
                <a:cxn ang="0">
                  <a:pos x="364" y="151"/>
                </a:cxn>
                <a:cxn ang="0">
                  <a:pos x="324" y="115"/>
                </a:cxn>
                <a:cxn ang="0">
                  <a:pos x="292" y="111"/>
                </a:cxn>
                <a:cxn ang="0">
                  <a:pos x="272" y="87"/>
                </a:cxn>
                <a:cxn ang="0">
                  <a:pos x="264" y="63"/>
                </a:cxn>
                <a:cxn ang="0">
                  <a:pos x="276" y="55"/>
                </a:cxn>
                <a:cxn ang="0">
                  <a:pos x="240" y="19"/>
                </a:cxn>
                <a:cxn ang="0">
                  <a:pos x="216" y="11"/>
                </a:cxn>
                <a:cxn ang="0">
                  <a:pos x="204" y="7"/>
                </a:cxn>
                <a:cxn ang="0">
                  <a:pos x="212" y="11"/>
                </a:cxn>
              </a:cxnLst>
              <a:rect l="0" t="0" r="r" b="b"/>
              <a:pathLst>
                <a:path w="633" h="660">
                  <a:moveTo>
                    <a:pt x="212" y="11"/>
                  </a:moveTo>
                  <a:cubicBezTo>
                    <a:pt x="195" y="0"/>
                    <a:pt x="187" y="2"/>
                    <a:pt x="176" y="19"/>
                  </a:cubicBezTo>
                  <a:cubicBezTo>
                    <a:pt x="171" y="61"/>
                    <a:pt x="181" y="88"/>
                    <a:pt x="144" y="51"/>
                  </a:cubicBezTo>
                  <a:cubicBezTo>
                    <a:pt x="131" y="53"/>
                    <a:pt x="115" y="51"/>
                    <a:pt x="104" y="59"/>
                  </a:cubicBezTo>
                  <a:cubicBezTo>
                    <a:pt x="78" y="80"/>
                    <a:pt x="114" y="65"/>
                    <a:pt x="84" y="75"/>
                  </a:cubicBezTo>
                  <a:cubicBezTo>
                    <a:pt x="78" y="94"/>
                    <a:pt x="92" y="107"/>
                    <a:pt x="68" y="115"/>
                  </a:cubicBezTo>
                  <a:cubicBezTo>
                    <a:pt x="55" y="135"/>
                    <a:pt x="59" y="159"/>
                    <a:pt x="36" y="167"/>
                  </a:cubicBezTo>
                  <a:cubicBezTo>
                    <a:pt x="16" y="163"/>
                    <a:pt x="7" y="158"/>
                    <a:pt x="0" y="179"/>
                  </a:cubicBezTo>
                  <a:cubicBezTo>
                    <a:pt x="9" y="232"/>
                    <a:pt x="43" y="279"/>
                    <a:pt x="72" y="323"/>
                  </a:cubicBezTo>
                  <a:cubicBezTo>
                    <a:pt x="82" y="371"/>
                    <a:pt x="85" y="392"/>
                    <a:pt x="120" y="427"/>
                  </a:cubicBezTo>
                  <a:cubicBezTo>
                    <a:pt x="127" y="434"/>
                    <a:pt x="136" y="438"/>
                    <a:pt x="144" y="443"/>
                  </a:cubicBezTo>
                  <a:cubicBezTo>
                    <a:pt x="151" y="448"/>
                    <a:pt x="168" y="451"/>
                    <a:pt x="168" y="451"/>
                  </a:cubicBezTo>
                  <a:cubicBezTo>
                    <a:pt x="188" y="444"/>
                    <a:pt x="208" y="438"/>
                    <a:pt x="228" y="431"/>
                  </a:cubicBezTo>
                  <a:cubicBezTo>
                    <a:pt x="236" y="428"/>
                    <a:pt x="252" y="423"/>
                    <a:pt x="252" y="423"/>
                  </a:cubicBezTo>
                  <a:cubicBezTo>
                    <a:pt x="271" y="429"/>
                    <a:pt x="281" y="445"/>
                    <a:pt x="300" y="451"/>
                  </a:cubicBezTo>
                  <a:cubicBezTo>
                    <a:pt x="320" y="471"/>
                    <a:pt x="315" y="500"/>
                    <a:pt x="324" y="527"/>
                  </a:cubicBezTo>
                  <a:cubicBezTo>
                    <a:pt x="328" y="526"/>
                    <a:pt x="333" y="526"/>
                    <a:pt x="336" y="523"/>
                  </a:cubicBezTo>
                  <a:cubicBezTo>
                    <a:pt x="340" y="520"/>
                    <a:pt x="339" y="511"/>
                    <a:pt x="344" y="511"/>
                  </a:cubicBezTo>
                  <a:cubicBezTo>
                    <a:pt x="358" y="511"/>
                    <a:pt x="362" y="541"/>
                    <a:pt x="368" y="547"/>
                  </a:cubicBezTo>
                  <a:cubicBezTo>
                    <a:pt x="378" y="557"/>
                    <a:pt x="392" y="563"/>
                    <a:pt x="404" y="571"/>
                  </a:cubicBezTo>
                  <a:cubicBezTo>
                    <a:pt x="418" y="580"/>
                    <a:pt x="422" y="594"/>
                    <a:pt x="436" y="603"/>
                  </a:cubicBezTo>
                  <a:cubicBezTo>
                    <a:pt x="439" y="607"/>
                    <a:pt x="441" y="612"/>
                    <a:pt x="444" y="615"/>
                  </a:cubicBezTo>
                  <a:cubicBezTo>
                    <a:pt x="447" y="618"/>
                    <a:pt x="453" y="619"/>
                    <a:pt x="456" y="623"/>
                  </a:cubicBezTo>
                  <a:cubicBezTo>
                    <a:pt x="489" y="660"/>
                    <a:pt x="457" y="637"/>
                    <a:pt x="484" y="655"/>
                  </a:cubicBezTo>
                  <a:cubicBezTo>
                    <a:pt x="487" y="647"/>
                    <a:pt x="485" y="626"/>
                    <a:pt x="492" y="631"/>
                  </a:cubicBezTo>
                  <a:cubicBezTo>
                    <a:pt x="509" y="642"/>
                    <a:pt x="522" y="653"/>
                    <a:pt x="540" y="659"/>
                  </a:cubicBezTo>
                  <a:cubicBezTo>
                    <a:pt x="557" y="642"/>
                    <a:pt x="567" y="648"/>
                    <a:pt x="588" y="655"/>
                  </a:cubicBezTo>
                  <a:cubicBezTo>
                    <a:pt x="611" y="621"/>
                    <a:pt x="573" y="560"/>
                    <a:pt x="616" y="531"/>
                  </a:cubicBezTo>
                  <a:cubicBezTo>
                    <a:pt x="632" y="507"/>
                    <a:pt x="629" y="496"/>
                    <a:pt x="632" y="463"/>
                  </a:cubicBezTo>
                  <a:cubicBezTo>
                    <a:pt x="630" y="440"/>
                    <a:pt x="633" y="390"/>
                    <a:pt x="620" y="367"/>
                  </a:cubicBezTo>
                  <a:cubicBezTo>
                    <a:pt x="600" y="332"/>
                    <a:pt x="565" y="300"/>
                    <a:pt x="536" y="271"/>
                  </a:cubicBezTo>
                  <a:cubicBezTo>
                    <a:pt x="532" y="259"/>
                    <a:pt x="532" y="247"/>
                    <a:pt x="528" y="235"/>
                  </a:cubicBezTo>
                  <a:cubicBezTo>
                    <a:pt x="525" y="225"/>
                    <a:pt x="474" y="188"/>
                    <a:pt x="460" y="179"/>
                  </a:cubicBezTo>
                  <a:cubicBezTo>
                    <a:pt x="463" y="171"/>
                    <a:pt x="471" y="164"/>
                    <a:pt x="472" y="155"/>
                  </a:cubicBezTo>
                  <a:cubicBezTo>
                    <a:pt x="474" y="144"/>
                    <a:pt x="461" y="137"/>
                    <a:pt x="456" y="131"/>
                  </a:cubicBezTo>
                  <a:cubicBezTo>
                    <a:pt x="435" y="106"/>
                    <a:pt x="451" y="88"/>
                    <a:pt x="416" y="79"/>
                  </a:cubicBezTo>
                  <a:cubicBezTo>
                    <a:pt x="395" y="48"/>
                    <a:pt x="403" y="64"/>
                    <a:pt x="392" y="31"/>
                  </a:cubicBezTo>
                  <a:cubicBezTo>
                    <a:pt x="391" y="27"/>
                    <a:pt x="388" y="19"/>
                    <a:pt x="388" y="19"/>
                  </a:cubicBezTo>
                  <a:cubicBezTo>
                    <a:pt x="362" y="58"/>
                    <a:pt x="379" y="107"/>
                    <a:pt x="364" y="151"/>
                  </a:cubicBezTo>
                  <a:cubicBezTo>
                    <a:pt x="344" y="144"/>
                    <a:pt x="344" y="120"/>
                    <a:pt x="324" y="115"/>
                  </a:cubicBezTo>
                  <a:cubicBezTo>
                    <a:pt x="314" y="112"/>
                    <a:pt x="303" y="112"/>
                    <a:pt x="292" y="111"/>
                  </a:cubicBezTo>
                  <a:cubicBezTo>
                    <a:pt x="284" y="103"/>
                    <a:pt x="276" y="97"/>
                    <a:pt x="272" y="87"/>
                  </a:cubicBezTo>
                  <a:cubicBezTo>
                    <a:pt x="269" y="79"/>
                    <a:pt x="264" y="63"/>
                    <a:pt x="264" y="63"/>
                  </a:cubicBezTo>
                  <a:cubicBezTo>
                    <a:pt x="268" y="60"/>
                    <a:pt x="273" y="58"/>
                    <a:pt x="276" y="55"/>
                  </a:cubicBezTo>
                  <a:cubicBezTo>
                    <a:pt x="300" y="31"/>
                    <a:pt x="256" y="24"/>
                    <a:pt x="240" y="19"/>
                  </a:cubicBezTo>
                  <a:cubicBezTo>
                    <a:pt x="232" y="16"/>
                    <a:pt x="224" y="14"/>
                    <a:pt x="216" y="11"/>
                  </a:cubicBezTo>
                  <a:cubicBezTo>
                    <a:pt x="212" y="10"/>
                    <a:pt x="200" y="5"/>
                    <a:pt x="204" y="7"/>
                  </a:cubicBezTo>
                  <a:cubicBezTo>
                    <a:pt x="207" y="8"/>
                    <a:pt x="209" y="10"/>
                    <a:pt x="212" y="1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40" name="Freeform 50"/>
            <p:cNvSpPr/>
            <p:nvPr/>
          </p:nvSpPr>
          <p:spPr bwMode="invGray">
            <a:xfrm>
              <a:off x="4246" y="3241"/>
              <a:ext cx="319" cy="210"/>
            </a:xfrm>
            <a:custGeom>
              <a:avLst/>
              <a:gdLst/>
              <a:ahLst/>
              <a:cxnLst>
                <a:cxn ang="0">
                  <a:pos x="84" y="60"/>
                </a:cxn>
                <a:cxn ang="0">
                  <a:pos x="68" y="36"/>
                </a:cxn>
                <a:cxn ang="0">
                  <a:pos x="64" y="16"/>
                </a:cxn>
                <a:cxn ang="0">
                  <a:pos x="52" y="12"/>
                </a:cxn>
                <a:cxn ang="0">
                  <a:pos x="16" y="16"/>
                </a:cxn>
                <a:cxn ang="0">
                  <a:pos x="44" y="40"/>
                </a:cxn>
                <a:cxn ang="0">
                  <a:pos x="48" y="52"/>
                </a:cxn>
                <a:cxn ang="0">
                  <a:pos x="24" y="68"/>
                </a:cxn>
                <a:cxn ang="0">
                  <a:pos x="88" y="92"/>
                </a:cxn>
                <a:cxn ang="0">
                  <a:pos x="124" y="112"/>
                </a:cxn>
                <a:cxn ang="0">
                  <a:pos x="128" y="124"/>
                </a:cxn>
                <a:cxn ang="0">
                  <a:pos x="140" y="132"/>
                </a:cxn>
                <a:cxn ang="0">
                  <a:pos x="148" y="156"/>
                </a:cxn>
                <a:cxn ang="0">
                  <a:pos x="132" y="196"/>
                </a:cxn>
                <a:cxn ang="0">
                  <a:pos x="180" y="188"/>
                </a:cxn>
                <a:cxn ang="0">
                  <a:pos x="192" y="216"/>
                </a:cxn>
                <a:cxn ang="0">
                  <a:pos x="216" y="224"/>
                </a:cxn>
                <a:cxn ang="0">
                  <a:pos x="228" y="228"/>
                </a:cxn>
                <a:cxn ang="0">
                  <a:pos x="252" y="224"/>
                </a:cxn>
                <a:cxn ang="0">
                  <a:pos x="276" y="196"/>
                </a:cxn>
                <a:cxn ang="0">
                  <a:pos x="336" y="252"/>
                </a:cxn>
                <a:cxn ang="0">
                  <a:pos x="364" y="280"/>
                </a:cxn>
                <a:cxn ang="0">
                  <a:pos x="360" y="224"/>
                </a:cxn>
                <a:cxn ang="0">
                  <a:pos x="336" y="200"/>
                </a:cxn>
                <a:cxn ang="0">
                  <a:pos x="372" y="168"/>
                </a:cxn>
                <a:cxn ang="0">
                  <a:pos x="408" y="156"/>
                </a:cxn>
                <a:cxn ang="0">
                  <a:pos x="420" y="152"/>
                </a:cxn>
                <a:cxn ang="0">
                  <a:pos x="424" y="140"/>
                </a:cxn>
                <a:cxn ang="0">
                  <a:pos x="356" y="148"/>
                </a:cxn>
                <a:cxn ang="0">
                  <a:pos x="304" y="140"/>
                </a:cxn>
                <a:cxn ang="0">
                  <a:pos x="300" y="128"/>
                </a:cxn>
                <a:cxn ang="0">
                  <a:pos x="292" y="116"/>
                </a:cxn>
                <a:cxn ang="0">
                  <a:pos x="220" y="80"/>
                </a:cxn>
                <a:cxn ang="0">
                  <a:pos x="160" y="60"/>
                </a:cxn>
                <a:cxn ang="0">
                  <a:pos x="136" y="52"/>
                </a:cxn>
                <a:cxn ang="0">
                  <a:pos x="80" y="52"/>
                </a:cxn>
                <a:cxn ang="0">
                  <a:pos x="68" y="32"/>
                </a:cxn>
                <a:cxn ang="0">
                  <a:pos x="68" y="0"/>
                </a:cxn>
              </a:cxnLst>
              <a:rect l="0" t="0" r="r" b="b"/>
              <a:pathLst>
                <a:path w="426" h="280">
                  <a:moveTo>
                    <a:pt x="84" y="60"/>
                  </a:moveTo>
                  <a:cubicBezTo>
                    <a:pt x="79" y="52"/>
                    <a:pt x="70" y="45"/>
                    <a:pt x="68" y="36"/>
                  </a:cubicBezTo>
                  <a:cubicBezTo>
                    <a:pt x="67" y="29"/>
                    <a:pt x="68" y="22"/>
                    <a:pt x="64" y="16"/>
                  </a:cubicBezTo>
                  <a:cubicBezTo>
                    <a:pt x="62" y="12"/>
                    <a:pt x="56" y="13"/>
                    <a:pt x="52" y="12"/>
                  </a:cubicBezTo>
                  <a:cubicBezTo>
                    <a:pt x="40" y="13"/>
                    <a:pt x="27" y="11"/>
                    <a:pt x="16" y="16"/>
                  </a:cubicBezTo>
                  <a:cubicBezTo>
                    <a:pt x="0" y="24"/>
                    <a:pt x="43" y="40"/>
                    <a:pt x="44" y="40"/>
                  </a:cubicBezTo>
                  <a:cubicBezTo>
                    <a:pt x="45" y="44"/>
                    <a:pt x="50" y="49"/>
                    <a:pt x="48" y="52"/>
                  </a:cubicBezTo>
                  <a:cubicBezTo>
                    <a:pt x="42" y="60"/>
                    <a:pt x="24" y="68"/>
                    <a:pt x="24" y="68"/>
                  </a:cubicBezTo>
                  <a:cubicBezTo>
                    <a:pt x="38" y="88"/>
                    <a:pt x="65" y="89"/>
                    <a:pt x="88" y="92"/>
                  </a:cubicBezTo>
                  <a:cubicBezTo>
                    <a:pt x="101" y="96"/>
                    <a:pt x="124" y="112"/>
                    <a:pt x="124" y="112"/>
                  </a:cubicBezTo>
                  <a:cubicBezTo>
                    <a:pt x="125" y="116"/>
                    <a:pt x="125" y="121"/>
                    <a:pt x="128" y="124"/>
                  </a:cubicBezTo>
                  <a:cubicBezTo>
                    <a:pt x="131" y="128"/>
                    <a:pt x="137" y="128"/>
                    <a:pt x="140" y="132"/>
                  </a:cubicBezTo>
                  <a:cubicBezTo>
                    <a:pt x="144" y="139"/>
                    <a:pt x="148" y="156"/>
                    <a:pt x="148" y="156"/>
                  </a:cubicBezTo>
                  <a:cubicBezTo>
                    <a:pt x="144" y="171"/>
                    <a:pt x="137" y="181"/>
                    <a:pt x="132" y="196"/>
                  </a:cubicBezTo>
                  <a:cubicBezTo>
                    <a:pt x="151" y="209"/>
                    <a:pt x="167" y="207"/>
                    <a:pt x="180" y="188"/>
                  </a:cubicBezTo>
                  <a:cubicBezTo>
                    <a:pt x="182" y="196"/>
                    <a:pt x="184" y="211"/>
                    <a:pt x="192" y="216"/>
                  </a:cubicBezTo>
                  <a:cubicBezTo>
                    <a:pt x="199" y="220"/>
                    <a:pt x="208" y="221"/>
                    <a:pt x="216" y="224"/>
                  </a:cubicBezTo>
                  <a:cubicBezTo>
                    <a:pt x="220" y="225"/>
                    <a:pt x="228" y="228"/>
                    <a:pt x="228" y="228"/>
                  </a:cubicBezTo>
                  <a:cubicBezTo>
                    <a:pt x="236" y="227"/>
                    <a:pt x="245" y="228"/>
                    <a:pt x="252" y="224"/>
                  </a:cubicBezTo>
                  <a:cubicBezTo>
                    <a:pt x="269" y="216"/>
                    <a:pt x="252" y="204"/>
                    <a:pt x="276" y="196"/>
                  </a:cubicBezTo>
                  <a:cubicBezTo>
                    <a:pt x="296" y="209"/>
                    <a:pt x="322" y="231"/>
                    <a:pt x="336" y="252"/>
                  </a:cubicBezTo>
                  <a:cubicBezTo>
                    <a:pt x="354" y="280"/>
                    <a:pt x="343" y="273"/>
                    <a:pt x="364" y="280"/>
                  </a:cubicBezTo>
                  <a:cubicBezTo>
                    <a:pt x="376" y="262"/>
                    <a:pt x="375" y="241"/>
                    <a:pt x="360" y="224"/>
                  </a:cubicBezTo>
                  <a:cubicBezTo>
                    <a:pt x="352" y="216"/>
                    <a:pt x="336" y="200"/>
                    <a:pt x="336" y="200"/>
                  </a:cubicBezTo>
                  <a:cubicBezTo>
                    <a:pt x="323" y="162"/>
                    <a:pt x="322" y="174"/>
                    <a:pt x="372" y="168"/>
                  </a:cubicBezTo>
                  <a:cubicBezTo>
                    <a:pt x="384" y="164"/>
                    <a:pt x="396" y="160"/>
                    <a:pt x="408" y="156"/>
                  </a:cubicBezTo>
                  <a:cubicBezTo>
                    <a:pt x="412" y="155"/>
                    <a:pt x="420" y="152"/>
                    <a:pt x="420" y="152"/>
                  </a:cubicBezTo>
                  <a:cubicBezTo>
                    <a:pt x="421" y="148"/>
                    <a:pt x="426" y="144"/>
                    <a:pt x="424" y="140"/>
                  </a:cubicBezTo>
                  <a:cubicBezTo>
                    <a:pt x="420" y="131"/>
                    <a:pt x="365" y="146"/>
                    <a:pt x="356" y="148"/>
                  </a:cubicBezTo>
                  <a:cubicBezTo>
                    <a:pt x="339" y="146"/>
                    <a:pt x="316" y="152"/>
                    <a:pt x="304" y="140"/>
                  </a:cubicBezTo>
                  <a:cubicBezTo>
                    <a:pt x="301" y="137"/>
                    <a:pt x="302" y="132"/>
                    <a:pt x="300" y="128"/>
                  </a:cubicBezTo>
                  <a:cubicBezTo>
                    <a:pt x="298" y="124"/>
                    <a:pt x="296" y="119"/>
                    <a:pt x="292" y="116"/>
                  </a:cubicBezTo>
                  <a:cubicBezTo>
                    <a:pt x="272" y="98"/>
                    <a:pt x="244" y="91"/>
                    <a:pt x="220" y="80"/>
                  </a:cubicBezTo>
                  <a:cubicBezTo>
                    <a:pt x="201" y="72"/>
                    <a:pt x="180" y="67"/>
                    <a:pt x="160" y="60"/>
                  </a:cubicBezTo>
                  <a:cubicBezTo>
                    <a:pt x="152" y="57"/>
                    <a:pt x="136" y="52"/>
                    <a:pt x="136" y="52"/>
                  </a:cubicBezTo>
                  <a:cubicBezTo>
                    <a:pt x="113" y="55"/>
                    <a:pt x="98" y="64"/>
                    <a:pt x="80" y="52"/>
                  </a:cubicBezTo>
                  <a:cubicBezTo>
                    <a:pt x="70" y="38"/>
                    <a:pt x="74" y="44"/>
                    <a:pt x="68" y="32"/>
                  </a:cubicBezTo>
                  <a:lnTo>
                    <a:pt x="68" y="0"/>
                  </a:lnTo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41" name="Freeform 51"/>
            <p:cNvSpPr/>
            <p:nvPr/>
          </p:nvSpPr>
          <p:spPr bwMode="invGray">
            <a:xfrm>
              <a:off x="4255" y="3243"/>
              <a:ext cx="311" cy="211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20" y="37"/>
                </a:cxn>
                <a:cxn ang="0">
                  <a:pos x="28" y="49"/>
                </a:cxn>
                <a:cxn ang="0">
                  <a:pos x="84" y="89"/>
                </a:cxn>
                <a:cxn ang="0">
                  <a:pos x="120" y="113"/>
                </a:cxn>
                <a:cxn ang="0">
                  <a:pos x="132" y="121"/>
                </a:cxn>
                <a:cxn ang="0">
                  <a:pos x="136" y="169"/>
                </a:cxn>
                <a:cxn ang="0">
                  <a:pos x="116" y="201"/>
                </a:cxn>
                <a:cxn ang="0">
                  <a:pos x="136" y="197"/>
                </a:cxn>
                <a:cxn ang="0">
                  <a:pos x="148" y="189"/>
                </a:cxn>
                <a:cxn ang="0">
                  <a:pos x="160" y="201"/>
                </a:cxn>
                <a:cxn ang="0">
                  <a:pos x="184" y="217"/>
                </a:cxn>
                <a:cxn ang="0">
                  <a:pos x="208" y="233"/>
                </a:cxn>
                <a:cxn ang="0">
                  <a:pos x="240" y="221"/>
                </a:cxn>
                <a:cxn ang="0">
                  <a:pos x="248" y="197"/>
                </a:cxn>
                <a:cxn ang="0">
                  <a:pos x="268" y="201"/>
                </a:cxn>
                <a:cxn ang="0">
                  <a:pos x="292" y="209"/>
                </a:cxn>
                <a:cxn ang="0">
                  <a:pos x="340" y="281"/>
                </a:cxn>
                <a:cxn ang="0">
                  <a:pos x="356" y="277"/>
                </a:cxn>
                <a:cxn ang="0">
                  <a:pos x="352" y="253"/>
                </a:cxn>
                <a:cxn ang="0">
                  <a:pos x="316" y="197"/>
                </a:cxn>
                <a:cxn ang="0">
                  <a:pos x="360" y="173"/>
                </a:cxn>
                <a:cxn ang="0">
                  <a:pos x="408" y="145"/>
                </a:cxn>
                <a:cxn ang="0">
                  <a:pos x="409" y="120"/>
                </a:cxn>
                <a:cxn ang="0">
                  <a:pos x="367" y="138"/>
                </a:cxn>
                <a:cxn ang="0">
                  <a:pos x="308" y="137"/>
                </a:cxn>
                <a:cxn ang="0">
                  <a:pos x="264" y="97"/>
                </a:cxn>
                <a:cxn ang="0">
                  <a:pos x="180" y="61"/>
                </a:cxn>
                <a:cxn ang="0">
                  <a:pos x="132" y="33"/>
                </a:cxn>
                <a:cxn ang="0">
                  <a:pos x="92" y="41"/>
                </a:cxn>
                <a:cxn ang="0">
                  <a:pos x="76" y="57"/>
                </a:cxn>
                <a:cxn ang="0">
                  <a:pos x="56" y="17"/>
                </a:cxn>
                <a:cxn ang="0">
                  <a:pos x="0" y="1"/>
                </a:cxn>
              </a:cxnLst>
              <a:rect l="0" t="0" r="r" b="b"/>
              <a:pathLst>
                <a:path w="416" h="282">
                  <a:moveTo>
                    <a:pt x="0" y="1"/>
                  </a:moveTo>
                  <a:cubicBezTo>
                    <a:pt x="7" y="22"/>
                    <a:pt x="2" y="9"/>
                    <a:pt x="20" y="37"/>
                  </a:cubicBezTo>
                  <a:cubicBezTo>
                    <a:pt x="23" y="41"/>
                    <a:pt x="28" y="49"/>
                    <a:pt x="28" y="49"/>
                  </a:cubicBezTo>
                  <a:cubicBezTo>
                    <a:pt x="5" y="84"/>
                    <a:pt x="65" y="78"/>
                    <a:pt x="84" y="89"/>
                  </a:cubicBezTo>
                  <a:cubicBezTo>
                    <a:pt x="97" y="96"/>
                    <a:pt x="108" y="105"/>
                    <a:pt x="120" y="113"/>
                  </a:cubicBezTo>
                  <a:cubicBezTo>
                    <a:pt x="124" y="116"/>
                    <a:pt x="132" y="121"/>
                    <a:pt x="132" y="121"/>
                  </a:cubicBezTo>
                  <a:cubicBezTo>
                    <a:pt x="138" y="138"/>
                    <a:pt x="132" y="151"/>
                    <a:pt x="136" y="169"/>
                  </a:cubicBezTo>
                  <a:cubicBezTo>
                    <a:pt x="107" y="188"/>
                    <a:pt x="110" y="176"/>
                    <a:pt x="116" y="201"/>
                  </a:cubicBezTo>
                  <a:cubicBezTo>
                    <a:pt x="123" y="200"/>
                    <a:pt x="130" y="199"/>
                    <a:pt x="136" y="197"/>
                  </a:cubicBezTo>
                  <a:cubicBezTo>
                    <a:pt x="141" y="195"/>
                    <a:pt x="143" y="188"/>
                    <a:pt x="148" y="189"/>
                  </a:cubicBezTo>
                  <a:cubicBezTo>
                    <a:pt x="154" y="190"/>
                    <a:pt x="156" y="198"/>
                    <a:pt x="160" y="201"/>
                  </a:cubicBezTo>
                  <a:cubicBezTo>
                    <a:pt x="168" y="207"/>
                    <a:pt x="176" y="212"/>
                    <a:pt x="184" y="217"/>
                  </a:cubicBezTo>
                  <a:cubicBezTo>
                    <a:pt x="192" y="222"/>
                    <a:pt x="208" y="233"/>
                    <a:pt x="208" y="233"/>
                  </a:cubicBezTo>
                  <a:cubicBezTo>
                    <a:pt x="216" y="231"/>
                    <a:pt x="234" y="230"/>
                    <a:pt x="240" y="221"/>
                  </a:cubicBezTo>
                  <a:cubicBezTo>
                    <a:pt x="244" y="214"/>
                    <a:pt x="248" y="197"/>
                    <a:pt x="248" y="197"/>
                  </a:cubicBezTo>
                  <a:cubicBezTo>
                    <a:pt x="255" y="198"/>
                    <a:pt x="261" y="199"/>
                    <a:pt x="268" y="201"/>
                  </a:cubicBezTo>
                  <a:cubicBezTo>
                    <a:pt x="276" y="203"/>
                    <a:pt x="292" y="209"/>
                    <a:pt x="292" y="209"/>
                  </a:cubicBezTo>
                  <a:cubicBezTo>
                    <a:pt x="298" y="242"/>
                    <a:pt x="306" y="270"/>
                    <a:pt x="340" y="281"/>
                  </a:cubicBezTo>
                  <a:cubicBezTo>
                    <a:pt x="345" y="280"/>
                    <a:pt x="354" y="282"/>
                    <a:pt x="356" y="277"/>
                  </a:cubicBezTo>
                  <a:cubicBezTo>
                    <a:pt x="359" y="270"/>
                    <a:pt x="355" y="260"/>
                    <a:pt x="352" y="253"/>
                  </a:cubicBezTo>
                  <a:cubicBezTo>
                    <a:pt x="346" y="238"/>
                    <a:pt x="329" y="206"/>
                    <a:pt x="316" y="197"/>
                  </a:cubicBezTo>
                  <a:cubicBezTo>
                    <a:pt x="307" y="170"/>
                    <a:pt x="339" y="175"/>
                    <a:pt x="360" y="173"/>
                  </a:cubicBezTo>
                  <a:cubicBezTo>
                    <a:pt x="383" y="165"/>
                    <a:pt x="391" y="162"/>
                    <a:pt x="408" y="145"/>
                  </a:cubicBezTo>
                  <a:cubicBezTo>
                    <a:pt x="412" y="140"/>
                    <a:pt x="416" y="121"/>
                    <a:pt x="409" y="120"/>
                  </a:cubicBezTo>
                  <a:cubicBezTo>
                    <a:pt x="402" y="119"/>
                    <a:pt x="384" y="135"/>
                    <a:pt x="367" y="138"/>
                  </a:cubicBezTo>
                  <a:cubicBezTo>
                    <a:pt x="350" y="141"/>
                    <a:pt x="325" y="144"/>
                    <a:pt x="308" y="137"/>
                  </a:cubicBezTo>
                  <a:cubicBezTo>
                    <a:pt x="286" y="130"/>
                    <a:pt x="284" y="111"/>
                    <a:pt x="264" y="97"/>
                  </a:cubicBezTo>
                  <a:cubicBezTo>
                    <a:pt x="238" y="80"/>
                    <a:pt x="203" y="76"/>
                    <a:pt x="180" y="61"/>
                  </a:cubicBezTo>
                  <a:cubicBezTo>
                    <a:pt x="163" y="50"/>
                    <a:pt x="150" y="39"/>
                    <a:pt x="132" y="33"/>
                  </a:cubicBezTo>
                  <a:cubicBezTo>
                    <a:pt x="119" y="35"/>
                    <a:pt x="102" y="31"/>
                    <a:pt x="92" y="41"/>
                  </a:cubicBezTo>
                  <a:cubicBezTo>
                    <a:pt x="71" y="62"/>
                    <a:pt x="108" y="46"/>
                    <a:pt x="76" y="57"/>
                  </a:cubicBezTo>
                  <a:cubicBezTo>
                    <a:pt x="52" y="49"/>
                    <a:pt x="67" y="38"/>
                    <a:pt x="56" y="17"/>
                  </a:cubicBezTo>
                  <a:cubicBezTo>
                    <a:pt x="48" y="0"/>
                    <a:pt x="16" y="1"/>
                    <a:pt x="0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42" name="Freeform 52"/>
            <p:cNvSpPr/>
            <p:nvPr/>
          </p:nvSpPr>
          <p:spPr bwMode="invGray">
            <a:xfrm>
              <a:off x="4485" y="4013"/>
              <a:ext cx="45" cy="58"/>
            </a:xfrm>
            <a:custGeom>
              <a:avLst/>
              <a:gdLst/>
              <a:ahLst/>
              <a:cxnLst>
                <a:cxn ang="0">
                  <a:pos x="32" y="18"/>
                </a:cxn>
                <a:cxn ang="0">
                  <a:pos x="0" y="18"/>
                </a:cxn>
                <a:cxn ang="0">
                  <a:pos x="20" y="42"/>
                </a:cxn>
                <a:cxn ang="0">
                  <a:pos x="28" y="66"/>
                </a:cxn>
                <a:cxn ang="0">
                  <a:pos x="32" y="78"/>
                </a:cxn>
                <a:cxn ang="0">
                  <a:pos x="60" y="50"/>
                </a:cxn>
                <a:cxn ang="0">
                  <a:pos x="32" y="18"/>
                </a:cxn>
              </a:cxnLst>
              <a:rect l="0" t="0" r="r" b="b"/>
              <a:pathLst>
                <a:path w="60" h="78">
                  <a:moveTo>
                    <a:pt x="32" y="18"/>
                  </a:moveTo>
                  <a:cubicBezTo>
                    <a:pt x="16" y="7"/>
                    <a:pt x="12" y="0"/>
                    <a:pt x="0" y="18"/>
                  </a:cubicBezTo>
                  <a:cubicBezTo>
                    <a:pt x="6" y="27"/>
                    <a:pt x="15" y="33"/>
                    <a:pt x="20" y="42"/>
                  </a:cubicBezTo>
                  <a:cubicBezTo>
                    <a:pt x="24" y="49"/>
                    <a:pt x="25" y="58"/>
                    <a:pt x="28" y="66"/>
                  </a:cubicBezTo>
                  <a:cubicBezTo>
                    <a:pt x="29" y="70"/>
                    <a:pt x="32" y="78"/>
                    <a:pt x="32" y="78"/>
                  </a:cubicBezTo>
                  <a:cubicBezTo>
                    <a:pt x="52" y="73"/>
                    <a:pt x="54" y="69"/>
                    <a:pt x="60" y="50"/>
                  </a:cubicBezTo>
                  <a:cubicBezTo>
                    <a:pt x="54" y="32"/>
                    <a:pt x="50" y="27"/>
                    <a:pt x="32" y="18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43" name="Freeform 53"/>
            <p:cNvSpPr/>
            <p:nvPr/>
          </p:nvSpPr>
          <p:spPr bwMode="invGray">
            <a:xfrm>
              <a:off x="4621" y="3923"/>
              <a:ext cx="164" cy="85"/>
            </a:xfrm>
            <a:custGeom>
              <a:avLst/>
              <a:gdLst/>
              <a:ahLst/>
              <a:cxnLst>
                <a:cxn ang="0">
                  <a:pos x="47" y="73"/>
                </a:cxn>
                <a:cxn ang="0">
                  <a:pos x="39" y="61"/>
                </a:cxn>
                <a:cxn ang="0">
                  <a:pos x="15" y="69"/>
                </a:cxn>
                <a:cxn ang="0">
                  <a:pos x="39" y="113"/>
                </a:cxn>
                <a:cxn ang="0">
                  <a:pos x="123" y="89"/>
                </a:cxn>
                <a:cxn ang="0">
                  <a:pos x="147" y="73"/>
                </a:cxn>
                <a:cxn ang="0">
                  <a:pos x="171" y="65"/>
                </a:cxn>
                <a:cxn ang="0">
                  <a:pos x="219" y="19"/>
                </a:cxn>
                <a:cxn ang="0">
                  <a:pos x="210" y="0"/>
                </a:cxn>
                <a:cxn ang="0">
                  <a:pos x="179" y="17"/>
                </a:cxn>
                <a:cxn ang="0">
                  <a:pos x="107" y="41"/>
                </a:cxn>
                <a:cxn ang="0">
                  <a:pos x="83" y="45"/>
                </a:cxn>
                <a:cxn ang="0">
                  <a:pos x="59" y="53"/>
                </a:cxn>
                <a:cxn ang="0">
                  <a:pos x="47" y="73"/>
                </a:cxn>
              </a:cxnLst>
              <a:rect l="0" t="0" r="r" b="b"/>
              <a:pathLst>
                <a:path w="219" h="113">
                  <a:moveTo>
                    <a:pt x="47" y="73"/>
                  </a:moveTo>
                  <a:cubicBezTo>
                    <a:pt x="44" y="69"/>
                    <a:pt x="44" y="62"/>
                    <a:pt x="39" y="61"/>
                  </a:cubicBezTo>
                  <a:cubicBezTo>
                    <a:pt x="31" y="60"/>
                    <a:pt x="15" y="69"/>
                    <a:pt x="15" y="69"/>
                  </a:cubicBezTo>
                  <a:cubicBezTo>
                    <a:pt x="0" y="91"/>
                    <a:pt x="20" y="101"/>
                    <a:pt x="39" y="113"/>
                  </a:cubicBezTo>
                  <a:cubicBezTo>
                    <a:pt x="67" y="107"/>
                    <a:pt x="96" y="98"/>
                    <a:pt x="123" y="89"/>
                  </a:cubicBezTo>
                  <a:cubicBezTo>
                    <a:pt x="132" y="86"/>
                    <a:pt x="139" y="78"/>
                    <a:pt x="147" y="73"/>
                  </a:cubicBezTo>
                  <a:cubicBezTo>
                    <a:pt x="154" y="68"/>
                    <a:pt x="171" y="65"/>
                    <a:pt x="171" y="65"/>
                  </a:cubicBezTo>
                  <a:cubicBezTo>
                    <a:pt x="186" y="50"/>
                    <a:pt x="207" y="36"/>
                    <a:pt x="219" y="19"/>
                  </a:cubicBezTo>
                  <a:cubicBezTo>
                    <a:pt x="215" y="16"/>
                    <a:pt x="215" y="0"/>
                    <a:pt x="210" y="0"/>
                  </a:cubicBezTo>
                  <a:cubicBezTo>
                    <a:pt x="205" y="0"/>
                    <a:pt x="183" y="15"/>
                    <a:pt x="179" y="17"/>
                  </a:cubicBezTo>
                  <a:cubicBezTo>
                    <a:pt x="159" y="26"/>
                    <a:pt x="129" y="37"/>
                    <a:pt x="107" y="41"/>
                  </a:cubicBezTo>
                  <a:cubicBezTo>
                    <a:pt x="99" y="42"/>
                    <a:pt x="91" y="43"/>
                    <a:pt x="83" y="45"/>
                  </a:cubicBezTo>
                  <a:cubicBezTo>
                    <a:pt x="75" y="47"/>
                    <a:pt x="59" y="53"/>
                    <a:pt x="59" y="53"/>
                  </a:cubicBezTo>
                  <a:cubicBezTo>
                    <a:pt x="49" y="67"/>
                    <a:pt x="53" y="61"/>
                    <a:pt x="47" y="7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44" name="Freeform 54"/>
            <p:cNvSpPr/>
            <p:nvPr/>
          </p:nvSpPr>
          <p:spPr bwMode="invGray">
            <a:xfrm>
              <a:off x="4791" y="3873"/>
              <a:ext cx="104" cy="92"/>
            </a:xfrm>
            <a:custGeom>
              <a:avLst/>
              <a:gdLst/>
              <a:ahLst/>
              <a:cxnLst>
                <a:cxn ang="0">
                  <a:pos x="12" y="60"/>
                </a:cxn>
                <a:cxn ang="0">
                  <a:pos x="8" y="84"/>
                </a:cxn>
                <a:cxn ang="0">
                  <a:pos x="0" y="108"/>
                </a:cxn>
                <a:cxn ang="0">
                  <a:pos x="36" y="116"/>
                </a:cxn>
                <a:cxn ang="0">
                  <a:pos x="52" y="96"/>
                </a:cxn>
                <a:cxn ang="0">
                  <a:pos x="124" y="68"/>
                </a:cxn>
                <a:cxn ang="0">
                  <a:pos x="136" y="44"/>
                </a:cxn>
                <a:cxn ang="0">
                  <a:pos x="112" y="28"/>
                </a:cxn>
                <a:cxn ang="0">
                  <a:pos x="100" y="20"/>
                </a:cxn>
                <a:cxn ang="0">
                  <a:pos x="64" y="12"/>
                </a:cxn>
                <a:cxn ang="0">
                  <a:pos x="52" y="36"/>
                </a:cxn>
                <a:cxn ang="0">
                  <a:pos x="12" y="60"/>
                </a:cxn>
              </a:cxnLst>
              <a:rect l="0" t="0" r="r" b="b"/>
              <a:pathLst>
                <a:path w="139" h="122">
                  <a:moveTo>
                    <a:pt x="12" y="60"/>
                  </a:moveTo>
                  <a:cubicBezTo>
                    <a:pt x="11" y="68"/>
                    <a:pt x="10" y="76"/>
                    <a:pt x="8" y="84"/>
                  </a:cubicBezTo>
                  <a:cubicBezTo>
                    <a:pt x="6" y="92"/>
                    <a:pt x="0" y="108"/>
                    <a:pt x="0" y="108"/>
                  </a:cubicBezTo>
                  <a:cubicBezTo>
                    <a:pt x="14" y="118"/>
                    <a:pt x="19" y="122"/>
                    <a:pt x="36" y="116"/>
                  </a:cubicBezTo>
                  <a:cubicBezTo>
                    <a:pt x="46" y="86"/>
                    <a:pt x="31" y="122"/>
                    <a:pt x="52" y="96"/>
                  </a:cubicBezTo>
                  <a:cubicBezTo>
                    <a:pt x="83" y="57"/>
                    <a:pt x="30" y="74"/>
                    <a:pt x="124" y="68"/>
                  </a:cubicBezTo>
                  <a:cubicBezTo>
                    <a:pt x="125" y="67"/>
                    <a:pt x="139" y="48"/>
                    <a:pt x="136" y="44"/>
                  </a:cubicBezTo>
                  <a:cubicBezTo>
                    <a:pt x="130" y="36"/>
                    <a:pt x="120" y="33"/>
                    <a:pt x="112" y="28"/>
                  </a:cubicBezTo>
                  <a:cubicBezTo>
                    <a:pt x="108" y="25"/>
                    <a:pt x="100" y="20"/>
                    <a:pt x="100" y="20"/>
                  </a:cubicBezTo>
                  <a:cubicBezTo>
                    <a:pt x="89" y="4"/>
                    <a:pt x="92" y="0"/>
                    <a:pt x="64" y="12"/>
                  </a:cubicBezTo>
                  <a:cubicBezTo>
                    <a:pt x="57" y="15"/>
                    <a:pt x="55" y="30"/>
                    <a:pt x="52" y="36"/>
                  </a:cubicBezTo>
                  <a:cubicBezTo>
                    <a:pt x="46" y="49"/>
                    <a:pt x="26" y="60"/>
                    <a:pt x="12" y="6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45" name="Freeform 55"/>
            <p:cNvSpPr/>
            <p:nvPr/>
          </p:nvSpPr>
          <p:spPr bwMode="invGray">
            <a:xfrm>
              <a:off x="4846" y="3832"/>
              <a:ext cx="37" cy="26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8" y="11"/>
                </a:cxn>
                <a:cxn ang="0">
                  <a:pos x="24" y="35"/>
                </a:cxn>
                <a:cxn ang="0">
                  <a:pos x="39" y="26"/>
                </a:cxn>
                <a:cxn ang="0">
                  <a:pos x="29" y="0"/>
                </a:cxn>
              </a:cxnLst>
              <a:rect l="0" t="0" r="r" b="b"/>
              <a:pathLst>
                <a:path w="49" h="35">
                  <a:moveTo>
                    <a:pt x="29" y="0"/>
                  </a:moveTo>
                  <a:cubicBezTo>
                    <a:pt x="25" y="12"/>
                    <a:pt x="19" y="7"/>
                    <a:pt x="8" y="11"/>
                  </a:cubicBezTo>
                  <a:cubicBezTo>
                    <a:pt x="0" y="23"/>
                    <a:pt x="14" y="34"/>
                    <a:pt x="24" y="35"/>
                  </a:cubicBezTo>
                  <a:cubicBezTo>
                    <a:pt x="30" y="34"/>
                    <a:pt x="33" y="28"/>
                    <a:pt x="39" y="26"/>
                  </a:cubicBezTo>
                  <a:cubicBezTo>
                    <a:pt x="49" y="22"/>
                    <a:pt x="29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46" name="Freeform 56"/>
            <p:cNvSpPr/>
            <p:nvPr/>
          </p:nvSpPr>
          <p:spPr bwMode="invGray">
            <a:xfrm>
              <a:off x="3123" y="3346"/>
              <a:ext cx="123" cy="201"/>
            </a:xfrm>
            <a:custGeom>
              <a:avLst/>
              <a:gdLst/>
              <a:ahLst/>
              <a:cxnLst>
                <a:cxn ang="0">
                  <a:pos x="128" y="0"/>
                </a:cxn>
                <a:cxn ang="0">
                  <a:pos x="104" y="28"/>
                </a:cxn>
                <a:cxn ang="0">
                  <a:pos x="88" y="64"/>
                </a:cxn>
                <a:cxn ang="0">
                  <a:pos x="36" y="84"/>
                </a:cxn>
                <a:cxn ang="0">
                  <a:pos x="28" y="96"/>
                </a:cxn>
                <a:cxn ang="0">
                  <a:pos x="16" y="100"/>
                </a:cxn>
                <a:cxn ang="0">
                  <a:pos x="20" y="132"/>
                </a:cxn>
                <a:cxn ang="0">
                  <a:pos x="28" y="156"/>
                </a:cxn>
                <a:cxn ang="0">
                  <a:pos x="0" y="200"/>
                </a:cxn>
                <a:cxn ang="0">
                  <a:pos x="28" y="260"/>
                </a:cxn>
                <a:cxn ang="0">
                  <a:pos x="52" y="268"/>
                </a:cxn>
                <a:cxn ang="0">
                  <a:pos x="88" y="216"/>
                </a:cxn>
                <a:cxn ang="0">
                  <a:pos x="104" y="192"/>
                </a:cxn>
                <a:cxn ang="0">
                  <a:pos x="128" y="116"/>
                </a:cxn>
                <a:cxn ang="0">
                  <a:pos x="140" y="76"/>
                </a:cxn>
                <a:cxn ang="0">
                  <a:pos x="164" y="72"/>
                </a:cxn>
                <a:cxn ang="0">
                  <a:pos x="128" y="0"/>
                </a:cxn>
              </a:cxnLst>
              <a:rect l="0" t="0" r="r" b="b"/>
              <a:pathLst>
                <a:path w="164" h="268">
                  <a:moveTo>
                    <a:pt x="128" y="0"/>
                  </a:moveTo>
                  <a:cubicBezTo>
                    <a:pt x="123" y="16"/>
                    <a:pt x="120" y="23"/>
                    <a:pt x="104" y="28"/>
                  </a:cubicBezTo>
                  <a:cubicBezTo>
                    <a:pt x="102" y="35"/>
                    <a:pt x="97" y="57"/>
                    <a:pt x="88" y="64"/>
                  </a:cubicBezTo>
                  <a:cubicBezTo>
                    <a:pt x="75" y="75"/>
                    <a:pt x="51" y="74"/>
                    <a:pt x="36" y="84"/>
                  </a:cubicBezTo>
                  <a:cubicBezTo>
                    <a:pt x="33" y="88"/>
                    <a:pt x="32" y="93"/>
                    <a:pt x="28" y="96"/>
                  </a:cubicBezTo>
                  <a:cubicBezTo>
                    <a:pt x="25" y="99"/>
                    <a:pt x="17" y="96"/>
                    <a:pt x="16" y="100"/>
                  </a:cubicBezTo>
                  <a:cubicBezTo>
                    <a:pt x="14" y="110"/>
                    <a:pt x="18" y="121"/>
                    <a:pt x="20" y="132"/>
                  </a:cubicBezTo>
                  <a:cubicBezTo>
                    <a:pt x="22" y="140"/>
                    <a:pt x="28" y="156"/>
                    <a:pt x="28" y="156"/>
                  </a:cubicBezTo>
                  <a:cubicBezTo>
                    <a:pt x="13" y="166"/>
                    <a:pt x="6" y="183"/>
                    <a:pt x="0" y="200"/>
                  </a:cubicBezTo>
                  <a:cubicBezTo>
                    <a:pt x="3" y="210"/>
                    <a:pt x="19" y="254"/>
                    <a:pt x="28" y="260"/>
                  </a:cubicBezTo>
                  <a:cubicBezTo>
                    <a:pt x="35" y="264"/>
                    <a:pt x="52" y="268"/>
                    <a:pt x="52" y="268"/>
                  </a:cubicBezTo>
                  <a:cubicBezTo>
                    <a:pt x="85" y="261"/>
                    <a:pt x="79" y="244"/>
                    <a:pt x="88" y="216"/>
                  </a:cubicBezTo>
                  <a:cubicBezTo>
                    <a:pt x="91" y="207"/>
                    <a:pt x="99" y="200"/>
                    <a:pt x="104" y="192"/>
                  </a:cubicBezTo>
                  <a:cubicBezTo>
                    <a:pt x="116" y="174"/>
                    <a:pt x="121" y="136"/>
                    <a:pt x="128" y="116"/>
                  </a:cubicBezTo>
                  <a:cubicBezTo>
                    <a:pt x="131" y="108"/>
                    <a:pt x="134" y="79"/>
                    <a:pt x="140" y="76"/>
                  </a:cubicBezTo>
                  <a:cubicBezTo>
                    <a:pt x="147" y="72"/>
                    <a:pt x="156" y="73"/>
                    <a:pt x="164" y="72"/>
                  </a:cubicBezTo>
                  <a:cubicBezTo>
                    <a:pt x="158" y="19"/>
                    <a:pt x="161" y="33"/>
                    <a:pt x="1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47" name="Freeform 57"/>
            <p:cNvSpPr/>
            <p:nvPr/>
          </p:nvSpPr>
          <p:spPr bwMode="invGray">
            <a:xfrm>
              <a:off x="3655" y="3034"/>
              <a:ext cx="49" cy="61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25" y="60"/>
                </a:cxn>
                <a:cxn ang="0">
                  <a:pos x="29" y="76"/>
                </a:cxn>
                <a:cxn ang="0">
                  <a:pos x="41" y="80"/>
                </a:cxn>
                <a:cxn ang="0">
                  <a:pos x="57" y="76"/>
                </a:cxn>
                <a:cxn ang="0">
                  <a:pos x="29" y="0"/>
                </a:cxn>
              </a:cxnLst>
              <a:rect l="0" t="0" r="r" b="b"/>
              <a:pathLst>
                <a:path w="66" h="81">
                  <a:moveTo>
                    <a:pt x="29" y="0"/>
                  </a:moveTo>
                  <a:cubicBezTo>
                    <a:pt x="0" y="10"/>
                    <a:pt x="20" y="38"/>
                    <a:pt x="25" y="60"/>
                  </a:cubicBezTo>
                  <a:cubicBezTo>
                    <a:pt x="26" y="65"/>
                    <a:pt x="26" y="72"/>
                    <a:pt x="29" y="76"/>
                  </a:cubicBezTo>
                  <a:cubicBezTo>
                    <a:pt x="32" y="79"/>
                    <a:pt x="37" y="79"/>
                    <a:pt x="41" y="80"/>
                  </a:cubicBezTo>
                  <a:cubicBezTo>
                    <a:pt x="46" y="79"/>
                    <a:pt x="55" y="81"/>
                    <a:pt x="57" y="76"/>
                  </a:cubicBezTo>
                  <a:cubicBezTo>
                    <a:pt x="66" y="53"/>
                    <a:pt x="45" y="16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48" name="Freeform 58"/>
            <p:cNvSpPr/>
            <p:nvPr/>
          </p:nvSpPr>
          <p:spPr bwMode="invGray">
            <a:xfrm>
              <a:off x="3988" y="3100"/>
              <a:ext cx="111" cy="183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60" y="84"/>
                </a:cxn>
                <a:cxn ang="0">
                  <a:pos x="36" y="92"/>
                </a:cxn>
                <a:cxn ang="0">
                  <a:pos x="12" y="108"/>
                </a:cxn>
                <a:cxn ang="0">
                  <a:pos x="40" y="188"/>
                </a:cxn>
                <a:cxn ang="0">
                  <a:pos x="52" y="224"/>
                </a:cxn>
                <a:cxn ang="0">
                  <a:pos x="60" y="236"/>
                </a:cxn>
                <a:cxn ang="0">
                  <a:pos x="84" y="244"/>
                </a:cxn>
                <a:cxn ang="0">
                  <a:pos x="96" y="196"/>
                </a:cxn>
                <a:cxn ang="0">
                  <a:pos x="124" y="168"/>
                </a:cxn>
                <a:cxn ang="0">
                  <a:pos x="112" y="68"/>
                </a:cxn>
                <a:cxn ang="0">
                  <a:pos x="140" y="48"/>
                </a:cxn>
                <a:cxn ang="0">
                  <a:pos x="112" y="20"/>
                </a:cxn>
                <a:cxn ang="0">
                  <a:pos x="96" y="0"/>
                </a:cxn>
              </a:cxnLst>
              <a:rect l="0" t="0" r="r" b="b"/>
              <a:pathLst>
                <a:path w="148" h="244">
                  <a:moveTo>
                    <a:pt x="96" y="0"/>
                  </a:moveTo>
                  <a:cubicBezTo>
                    <a:pt x="86" y="29"/>
                    <a:pt x="70" y="55"/>
                    <a:pt x="60" y="84"/>
                  </a:cubicBezTo>
                  <a:cubicBezTo>
                    <a:pt x="57" y="92"/>
                    <a:pt x="43" y="87"/>
                    <a:pt x="36" y="92"/>
                  </a:cubicBezTo>
                  <a:cubicBezTo>
                    <a:pt x="28" y="97"/>
                    <a:pt x="12" y="108"/>
                    <a:pt x="12" y="108"/>
                  </a:cubicBezTo>
                  <a:cubicBezTo>
                    <a:pt x="0" y="144"/>
                    <a:pt x="30" y="158"/>
                    <a:pt x="40" y="188"/>
                  </a:cubicBezTo>
                  <a:cubicBezTo>
                    <a:pt x="44" y="200"/>
                    <a:pt x="45" y="213"/>
                    <a:pt x="52" y="224"/>
                  </a:cubicBezTo>
                  <a:cubicBezTo>
                    <a:pt x="55" y="228"/>
                    <a:pt x="56" y="233"/>
                    <a:pt x="60" y="236"/>
                  </a:cubicBezTo>
                  <a:cubicBezTo>
                    <a:pt x="67" y="240"/>
                    <a:pt x="84" y="244"/>
                    <a:pt x="84" y="244"/>
                  </a:cubicBezTo>
                  <a:cubicBezTo>
                    <a:pt x="111" y="235"/>
                    <a:pt x="103" y="218"/>
                    <a:pt x="96" y="196"/>
                  </a:cubicBezTo>
                  <a:cubicBezTo>
                    <a:pt x="100" y="183"/>
                    <a:pt x="124" y="168"/>
                    <a:pt x="124" y="168"/>
                  </a:cubicBezTo>
                  <a:cubicBezTo>
                    <a:pt x="148" y="132"/>
                    <a:pt x="123" y="101"/>
                    <a:pt x="112" y="68"/>
                  </a:cubicBezTo>
                  <a:cubicBezTo>
                    <a:pt x="140" y="59"/>
                    <a:pt x="133" y="68"/>
                    <a:pt x="140" y="48"/>
                  </a:cubicBezTo>
                  <a:cubicBezTo>
                    <a:pt x="136" y="35"/>
                    <a:pt x="112" y="20"/>
                    <a:pt x="112" y="20"/>
                  </a:cubicBezTo>
                  <a:cubicBezTo>
                    <a:pt x="102" y="5"/>
                    <a:pt x="107" y="11"/>
                    <a:pt x="9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49" name="Freeform 59"/>
            <p:cNvSpPr/>
            <p:nvPr/>
          </p:nvSpPr>
          <p:spPr bwMode="invGray">
            <a:xfrm>
              <a:off x="3894" y="3043"/>
              <a:ext cx="72" cy="137"/>
            </a:xfrm>
            <a:custGeom>
              <a:avLst/>
              <a:gdLst/>
              <a:ahLst/>
              <a:cxnLst>
                <a:cxn ang="0">
                  <a:pos x="48" y="2"/>
                </a:cxn>
                <a:cxn ang="0">
                  <a:pos x="51" y="35"/>
                </a:cxn>
                <a:cxn ang="0">
                  <a:pos x="60" y="62"/>
                </a:cxn>
                <a:cxn ang="0">
                  <a:pos x="62" y="92"/>
                </a:cxn>
                <a:cxn ang="0">
                  <a:pos x="68" y="105"/>
                </a:cxn>
                <a:cxn ang="0">
                  <a:pos x="71" y="126"/>
                </a:cxn>
                <a:cxn ang="0">
                  <a:pos x="57" y="93"/>
                </a:cxn>
                <a:cxn ang="0">
                  <a:pos x="35" y="78"/>
                </a:cxn>
                <a:cxn ang="0">
                  <a:pos x="5" y="83"/>
                </a:cxn>
                <a:cxn ang="0">
                  <a:pos x="8" y="102"/>
                </a:cxn>
                <a:cxn ang="0">
                  <a:pos x="41" y="114"/>
                </a:cxn>
                <a:cxn ang="0">
                  <a:pos x="57" y="135"/>
                </a:cxn>
                <a:cxn ang="0">
                  <a:pos x="71" y="135"/>
                </a:cxn>
                <a:cxn ang="0">
                  <a:pos x="78" y="150"/>
                </a:cxn>
                <a:cxn ang="0">
                  <a:pos x="96" y="179"/>
                </a:cxn>
                <a:cxn ang="0">
                  <a:pos x="81" y="126"/>
                </a:cxn>
                <a:cxn ang="0">
                  <a:pos x="80" y="93"/>
                </a:cxn>
                <a:cxn ang="0">
                  <a:pos x="71" y="63"/>
                </a:cxn>
                <a:cxn ang="0">
                  <a:pos x="63" y="41"/>
                </a:cxn>
                <a:cxn ang="0">
                  <a:pos x="57" y="20"/>
                </a:cxn>
                <a:cxn ang="0">
                  <a:pos x="48" y="2"/>
                </a:cxn>
              </a:cxnLst>
              <a:rect l="0" t="0" r="r" b="b"/>
              <a:pathLst>
                <a:path w="96" h="183">
                  <a:moveTo>
                    <a:pt x="48" y="2"/>
                  </a:moveTo>
                  <a:cubicBezTo>
                    <a:pt x="47" y="4"/>
                    <a:pt x="49" y="25"/>
                    <a:pt x="51" y="35"/>
                  </a:cubicBezTo>
                  <a:cubicBezTo>
                    <a:pt x="53" y="45"/>
                    <a:pt x="58" y="53"/>
                    <a:pt x="60" y="62"/>
                  </a:cubicBezTo>
                  <a:cubicBezTo>
                    <a:pt x="62" y="71"/>
                    <a:pt x="61" y="85"/>
                    <a:pt x="62" y="92"/>
                  </a:cubicBezTo>
                  <a:cubicBezTo>
                    <a:pt x="63" y="99"/>
                    <a:pt x="67" y="99"/>
                    <a:pt x="68" y="105"/>
                  </a:cubicBezTo>
                  <a:cubicBezTo>
                    <a:pt x="69" y="111"/>
                    <a:pt x="73" y="128"/>
                    <a:pt x="71" y="126"/>
                  </a:cubicBezTo>
                  <a:cubicBezTo>
                    <a:pt x="69" y="124"/>
                    <a:pt x="63" y="101"/>
                    <a:pt x="57" y="93"/>
                  </a:cubicBezTo>
                  <a:cubicBezTo>
                    <a:pt x="51" y="85"/>
                    <a:pt x="44" y="80"/>
                    <a:pt x="35" y="78"/>
                  </a:cubicBezTo>
                  <a:cubicBezTo>
                    <a:pt x="26" y="76"/>
                    <a:pt x="10" y="79"/>
                    <a:pt x="5" y="83"/>
                  </a:cubicBezTo>
                  <a:cubicBezTo>
                    <a:pt x="0" y="87"/>
                    <a:pt x="2" y="97"/>
                    <a:pt x="8" y="102"/>
                  </a:cubicBezTo>
                  <a:cubicBezTo>
                    <a:pt x="14" y="107"/>
                    <a:pt x="33" y="109"/>
                    <a:pt x="41" y="114"/>
                  </a:cubicBezTo>
                  <a:cubicBezTo>
                    <a:pt x="49" y="119"/>
                    <a:pt x="52" y="132"/>
                    <a:pt x="57" y="135"/>
                  </a:cubicBezTo>
                  <a:cubicBezTo>
                    <a:pt x="62" y="138"/>
                    <a:pt x="68" y="133"/>
                    <a:pt x="71" y="135"/>
                  </a:cubicBezTo>
                  <a:cubicBezTo>
                    <a:pt x="74" y="137"/>
                    <a:pt x="74" y="143"/>
                    <a:pt x="78" y="150"/>
                  </a:cubicBezTo>
                  <a:cubicBezTo>
                    <a:pt x="82" y="157"/>
                    <a:pt x="96" y="183"/>
                    <a:pt x="96" y="179"/>
                  </a:cubicBezTo>
                  <a:cubicBezTo>
                    <a:pt x="96" y="175"/>
                    <a:pt x="84" y="140"/>
                    <a:pt x="81" y="126"/>
                  </a:cubicBezTo>
                  <a:cubicBezTo>
                    <a:pt x="78" y="112"/>
                    <a:pt x="82" y="104"/>
                    <a:pt x="80" y="93"/>
                  </a:cubicBezTo>
                  <a:cubicBezTo>
                    <a:pt x="78" y="82"/>
                    <a:pt x="74" y="72"/>
                    <a:pt x="71" y="63"/>
                  </a:cubicBezTo>
                  <a:cubicBezTo>
                    <a:pt x="68" y="54"/>
                    <a:pt x="65" y="48"/>
                    <a:pt x="63" y="41"/>
                  </a:cubicBezTo>
                  <a:cubicBezTo>
                    <a:pt x="61" y="34"/>
                    <a:pt x="59" y="26"/>
                    <a:pt x="57" y="20"/>
                  </a:cubicBezTo>
                  <a:cubicBezTo>
                    <a:pt x="55" y="14"/>
                    <a:pt x="49" y="0"/>
                    <a:pt x="48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50" name="Freeform 60"/>
            <p:cNvSpPr/>
            <p:nvPr/>
          </p:nvSpPr>
          <p:spPr bwMode="invGray">
            <a:xfrm>
              <a:off x="3943" y="3153"/>
              <a:ext cx="40" cy="131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25"/>
                </a:cxn>
                <a:cxn ang="0">
                  <a:pos x="9" y="54"/>
                </a:cxn>
                <a:cxn ang="0">
                  <a:pos x="18" y="94"/>
                </a:cxn>
                <a:cxn ang="0">
                  <a:pos x="34" y="129"/>
                </a:cxn>
                <a:cxn ang="0">
                  <a:pos x="54" y="175"/>
                </a:cxn>
                <a:cxn ang="0">
                  <a:pos x="40" y="115"/>
                </a:cxn>
                <a:cxn ang="0">
                  <a:pos x="34" y="93"/>
                </a:cxn>
                <a:cxn ang="0">
                  <a:pos x="28" y="61"/>
                </a:cxn>
                <a:cxn ang="0">
                  <a:pos x="25" y="46"/>
                </a:cxn>
                <a:cxn ang="0">
                  <a:pos x="16" y="37"/>
                </a:cxn>
                <a:cxn ang="0">
                  <a:pos x="6" y="0"/>
                </a:cxn>
              </a:cxnLst>
              <a:rect l="0" t="0" r="r" b="b"/>
              <a:pathLst>
                <a:path w="54" h="175">
                  <a:moveTo>
                    <a:pt x="6" y="0"/>
                  </a:moveTo>
                  <a:lnTo>
                    <a:pt x="0" y="25"/>
                  </a:lnTo>
                  <a:cubicBezTo>
                    <a:pt x="3" y="48"/>
                    <a:pt x="3" y="40"/>
                    <a:pt x="9" y="54"/>
                  </a:cubicBezTo>
                  <a:cubicBezTo>
                    <a:pt x="10" y="66"/>
                    <a:pt x="12" y="83"/>
                    <a:pt x="18" y="94"/>
                  </a:cubicBezTo>
                  <a:cubicBezTo>
                    <a:pt x="21" y="109"/>
                    <a:pt x="25" y="117"/>
                    <a:pt x="34" y="129"/>
                  </a:cubicBezTo>
                  <a:cubicBezTo>
                    <a:pt x="35" y="143"/>
                    <a:pt x="35" y="171"/>
                    <a:pt x="54" y="175"/>
                  </a:cubicBezTo>
                  <a:cubicBezTo>
                    <a:pt x="52" y="133"/>
                    <a:pt x="53" y="141"/>
                    <a:pt x="40" y="115"/>
                  </a:cubicBezTo>
                  <a:cubicBezTo>
                    <a:pt x="39" y="108"/>
                    <a:pt x="37" y="100"/>
                    <a:pt x="34" y="93"/>
                  </a:cubicBezTo>
                  <a:cubicBezTo>
                    <a:pt x="33" y="82"/>
                    <a:pt x="30" y="72"/>
                    <a:pt x="28" y="61"/>
                  </a:cubicBezTo>
                  <a:cubicBezTo>
                    <a:pt x="28" y="58"/>
                    <a:pt x="28" y="50"/>
                    <a:pt x="25" y="46"/>
                  </a:cubicBezTo>
                  <a:cubicBezTo>
                    <a:pt x="22" y="43"/>
                    <a:pt x="16" y="37"/>
                    <a:pt x="16" y="37"/>
                  </a:cubicBezTo>
                  <a:cubicBezTo>
                    <a:pt x="14" y="25"/>
                    <a:pt x="13" y="9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51" name="Freeform 61"/>
            <p:cNvSpPr/>
            <p:nvPr/>
          </p:nvSpPr>
          <p:spPr bwMode="invGray">
            <a:xfrm>
              <a:off x="3988" y="3290"/>
              <a:ext cx="65" cy="54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8" y="34"/>
                </a:cxn>
                <a:cxn ang="0">
                  <a:pos x="23" y="43"/>
                </a:cxn>
                <a:cxn ang="0">
                  <a:pos x="48" y="49"/>
                </a:cxn>
                <a:cxn ang="0">
                  <a:pos x="62" y="57"/>
                </a:cxn>
                <a:cxn ang="0">
                  <a:pos x="74" y="66"/>
                </a:cxn>
                <a:cxn ang="0">
                  <a:pos x="86" y="69"/>
                </a:cxn>
                <a:cxn ang="0">
                  <a:pos x="72" y="39"/>
                </a:cxn>
                <a:cxn ang="0">
                  <a:pos x="63" y="22"/>
                </a:cxn>
                <a:cxn ang="0">
                  <a:pos x="36" y="24"/>
                </a:cxn>
                <a:cxn ang="0">
                  <a:pos x="24" y="19"/>
                </a:cxn>
                <a:cxn ang="0">
                  <a:pos x="6" y="0"/>
                </a:cxn>
                <a:cxn ang="0">
                  <a:pos x="2" y="0"/>
                </a:cxn>
              </a:cxnLst>
              <a:rect l="0" t="0" r="r" b="b"/>
              <a:pathLst>
                <a:path w="86" h="73">
                  <a:moveTo>
                    <a:pt x="2" y="0"/>
                  </a:moveTo>
                  <a:cubicBezTo>
                    <a:pt x="3" y="17"/>
                    <a:pt x="0" y="23"/>
                    <a:pt x="8" y="34"/>
                  </a:cubicBezTo>
                  <a:cubicBezTo>
                    <a:pt x="10" y="43"/>
                    <a:pt x="14" y="42"/>
                    <a:pt x="23" y="43"/>
                  </a:cubicBezTo>
                  <a:cubicBezTo>
                    <a:pt x="30" y="47"/>
                    <a:pt x="40" y="48"/>
                    <a:pt x="48" y="49"/>
                  </a:cubicBezTo>
                  <a:cubicBezTo>
                    <a:pt x="53" y="51"/>
                    <a:pt x="57" y="54"/>
                    <a:pt x="62" y="57"/>
                  </a:cubicBezTo>
                  <a:cubicBezTo>
                    <a:pt x="66" y="62"/>
                    <a:pt x="68" y="64"/>
                    <a:pt x="74" y="66"/>
                  </a:cubicBezTo>
                  <a:cubicBezTo>
                    <a:pt x="78" y="72"/>
                    <a:pt x="79" y="73"/>
                    <a:pt x="86" y="69"/>
                  </a:cubicBezTo>
                  <a:cubicBezTo>
                    <a:pt x="83" y="53"/>
                    <a:pt x="80" y="52"/>
                    <a:pt x="72" y="39"/>
                  </a:cubicBezTo>
                  <a:cubicBezTo>
                    <a:pt x="68" y="34"/>
                    <a:pt x="63" y="22"/>
                    <a:pt x="63" y="22"/>
                  </a:cubicBezTo>
                  <a:cubicBezTo>
                    <a:pt x="52" y="26"/>
                    <a:pt x="48" y="26"/>
                    <a:pt x="36" y="24"/>
                  </a:cubicBezTo>
                  <a:cubicBezTo>
                    <a:pt x="24" y="15"/>
                    <a:pt x="43" y="29"/>
                    <a:pt x="24" y="19"/>
                  </a:cubicBezTo>
                  <a:cubicBezTo>
                    <a:pt x="15" y="15"/>
                    <a:pt x="16" y="2"/>
                    <a:pt x="6" y="0"/>
                  </a:cubicBezTo>
                  <a:cubicBezTo>
                    <a:pt x="1" y="4"/>
                    <a:pt x="2" y="5"/>
                    <a:pt x="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52" name="Freeform 62"/>
            <p:cNvSpPr/>
            <p:nvPr/>
          </p:nvSpPr>
          <p:spPr bwMode="invGray">
            <a:xfrm>
              <a:off x="4092" y="3195"/>
              <a:ext cx="83" cy="117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75" y="10"/>
                </a:cxn>
                <a:cxn ang="0">
                  <a:pos x="23" y="15"/>
                </a:cxn>
                <a:cxn ang="0">
                  <a:pos x="14" y="33"/>
                </a:cxn>
                <a:cxn ang="0">
                  <a:pos x="11" y="61"/>
                </a:cxn>
                <a:cxn ang="0">
                  <a:pos x="14" y="75"/>
                </a:cxn>
                <a:cxn ang="0">
                  <a:pos x="3" y="88"/>
                </a:cxn>
                <a:cxn ang="0">
                  <a:pos x="14" y="109"/>
                </a:cxn>
                <a:cxn ang="0">
                  <a:pos x="23" y="124"/>
                </a:cxn>
                <a:cxn ang="0">
                  <a:pos x="15" y="144"/>
                </a:cxn>
                <a:cxn ang="0">
                  <a:pos x="24" y="156"/>
                </a:cxn>
                <a:cxn ang="0">
                  <a:pos x="42" y="144"/>
                </a:cxn>
                <a:cxn ang="0">
                  <a:pos x="50" y="93"/>
                </a:cxn>
                <a:cxn ang="0">
                  <a:pos x="56" y="126"/>
                </a:cxn>
                <a:cxn ang="0">
                  <a:pos x="65" y="145"/>
                </a:cxn>
                <a:cxn ang="0">
                  <a:pos x="62" y="112"/>
                </a:cxn>
                <a:cxn ang="0">
                  <a:pos x="72" y="73"/>
                </a:cxn>
                <a:cxn ang="0">
                  <a:pos x="69" y="51"/>
                </a:cxn>
                <a:cxn ang="0">
                  <a:pos x="54" y="60"/>
                </a:cxn>
                <a:cxn ang="0">
                  <a:pos x="35" y="54"/>
                </a:cxn>
                <a:cxn ang="0">
                  <a:pos x="41" y="36"/>
                </a:cxn>
                <a:cxn ang="0">
                  <a:pos x="62" y="34"/>
                </a:cxn>
                <a:cxn ang="0">
                  <a:pos x="78" y="39"/>
                </a:cxn>
                <a:cxn ang="0">
                  <a:pos x="98" y="30"/>
                </a:cxn>
                <a:cxn ang="0">
                  <a:pos x="111" y="13"/>
                </a:cxn>
                <a:cxn ang="0">
                  <a:pos x="98" y="0"/>
                </a:cxn>
              </a:cxnLst>
              <a:rect l="0" t="0" r="r" b="b"/>
              <a:pathLst>
                <a:path w="111" h="156">
                  <a:moveTo>
                    <a:pt x="98" y="0"/>
                  </a:moveTo>
                  <a:cubicBezTo>
                    <a:pt x="75" y="2"/>
                    <a:pt x="87" y="8"/>
                    <a:pt x="75" y="10"/>
                  </a:cubicBezTo>
                  <a:cubicBezTo>
                    <a:pt x="72" y="10"/>
                    <a:pt x="25" y="3"/>
                    <a:pt x="23" y="15"/>
                  </a:cubicBezTo>
                  <a:cubicBezTo>
                    <a:pt x="25" y="26"/>
                    <a:pt x="23" y="27"/>
                    <a:pt x="14" y="33"/>
                  </a:cubicBezTo>
                  <a:cubicBezTo>
                    <a:pt x="15" y="43"/>
                    <a:pt x="20" y="54"/>
                    <a:pt x="11" y="61"/>
                  </a:cubicBezTo>
                  <a:cubicBezTo>
                    <a:pt x="8" y="68"/>
                    <a:pt x="10" y="69"/>
                    <a:pt x="14" y="75"/>
                  </a:cubicBezTo>
                  <a:cubicBezTo>
                    <a:pt x="16" y="84"/>
                    <a:pt x="12" y="86"/>
                    <a:pt x="3" y="88"/>
                  </a:cubicBezTo>
                  <a:cubicBezTo>
                    <a:pt x="1" y="99"/>
                    <a:pt x="0" y="106"/>
                    <a:pt x="14" y="109"/>
                  </a:cubicBezTo>
                  <a:cubicBezTo>
                    <a:pt x="21" y="112"/>
                    <a:pt x="20" y="118"/>
                    <a:pt x="23" y="124"/>
                  </a:cubicBezTo>
                  <a:cubicBezTo>
                    <a:pt x="25" y="133"/>
                    <a:pt x="23" y="139"/>
                    <a:pt x="15" y="144"/>
                  </a:cubicBezTo>
                  <a:cubicBezTo>
                    <a:pt x="17" y="150"/>
                    <a:pt x="18" y="153"/>
                    <a:pt x="24" y="156"/>
                  </a:cubicBezTo>
                  <a:cubicBezTo>
                    <a:pt x="31" y="154"/>
                    <a:pt x="36" y="148"/>
                    <a:pt x="42" y="144"/>
                  </a:cubicBezTo>
                  <a:cubicBezTo>
                    <a:pt x="41" y="128"/>
                    <a:pt x="33" y="103"/>
                    <a:pt x="50" y="93"/>
                  </a:cubicBezTo>
                  <a:cubicBezTo>
                    <a:pt x="52" y="105"/>
                    <a:pt x="46" y="116"/>
                    <a:pt x="56" y="126"/>
                  </a:cubicBezTo>
                  <a:cubicBezTo>
                    <a:pt x="57" y="134"/>
                    <a:pt x="58" y="141"/>
                    <a:pt x="65" y="145"/>
                  </a:cubicBezTo>
                  <a:cubicBezTo>
                    <a:pt x="70" y="134"/>
                    <a:pt x="64" y="123"/>
                    <a:pt x="62" y="112"/>
                  </a:cubicBezTo>
                  <a:cubicBezTo>
                    <a:pt x="65" y="97"/>
                    <a:pt x="55" y="81"/>
                    <a:pt x="72" y="73"/>
                  </a:cubicBezTo>
                  <a:cubicBezTo>
                    <a:pt x="79" y="64"/>
                    <a:pt x="75" y="59"/>
                    <a:pt x="69" y="51"/>
                  </a:cubicBezTo>
                  <a:cubicBezTo>
                    <a:pt x="61" y="52"/>
                    <a:pt x="61" y="56"/>
                    <a:pt x="54" y="60"/>
                  </a:cubicBezTo>
                  <a:cubicBezTo>
                    <a:pt x="37" y="57"/>
                    <a:pt x="43" y="60"/>
                    <a:pt x="35" y="54"/>
                  </a:cubicBezTo>
                  <a:cubicBezTo>
                    <a:pt x="31" y="45"/>
                    <a:pt x="28" y="39"/>
                    <a:pt x="41" y="36"/>
                  </a:cubicBezTo>
                  <a:cubicBezTo>
                    <a:pt x="49" y="32"/>
                    <a:pt x="53" y="33"/>
                    <a:pt x="62" y="34"/>
                  </a:cubicBezTo>
                  <a:cubicBezTo>
                    <a:pt x="67" y="36"/>
                    <a:pt x="73" y="36"/>
                    <a:pt x="78" y="39"/>
                  </a:cubicBezTo>
                  <a:cubicBezTo>
                    <a:pt x="85" y="36"/>
                    <a:pt x="90" y="31"/>
                    <a:pt x="98" y="30"/>
                  </a:cubicBezTo>
                  <a:cubicBezTo>
                    <a:pt x="104" y="26"/>
                    <a:pt x="107" y="19"/>
                    <a:pt x="111" y="13"/>
                  </a:cubicBezTo>
                  <a:cubicBezTo>
                    <a:pt x="107" y="8"/>
                    <a:pt x="102" y="4"/>
                    <a:pt x="9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53" name="Freeform 63"/>
            <p:cNvSpPr/>
            <p:nvPr/>
          </p:nvSpPr>
          <p:spPr bwMode="invGray">
            <a:xfrm>
              <a:off x="4064" y="2777"/>
              <a:ext cx="22" cy="71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16"/>
                </a:cxn>
                <a:cxn ang="0">
                  <a:pos x="6" y="37"/>
                </a:cxn>
                <a:cxn ang="0">
                  <a:pos x="1" y="61"/>
                </a:cxn>
                <a:cxn ang="0">
                  <a:pos x="16" y="94"/>
                </a:cxn>
                <a:cxn ang="0">
                  <a:pos x="30" y="82"/>
                </a:cxn>
                <a:cxn ang="0">
                  <a:pos x="22" y="61"/>
                </a:cxn>
                <a:cxn ang="0">
                  <a:pos x="12" y="0"/>
                </a:cxn>
              </a:cxnLst>
              <a:rect l="0" t="0" r="r" b="b"/>
              <a:pathLst>
                <a:path w="30" h="94">
                  <a:moveTo>
                    <a:pt x="12" y="0"/>
                  </a:moveTo>
                  <a:cubicBezTo>
                    <a:pt x="9" y="6"/>
                    <a:pt x="4" y="11"/>
                    <a:pt x="0" y="16"/>
                  </a:cubicBezTo>
                  <a:cubicBezTo>
                    <a:pt x="1" y="23"/>
                    <a:pt x="3" y="30"/>
                    <a:pt x="6" y="37"/>
                  </a:cubicBezTo>
                  <a:cubicBezTo>
                    <a:pt x="3" y="45"/>
                    <a:pt x="4" y="53"/>
                    <a:pt x="1" y="61"/>
                  </a:cubicBezTo>
                  <a:cubicBezTo>
                    <a:pt x="3" y="81"/>
                    <a:pt x="2" y="83"/>
                    <a:pt x="16" y="94"/>
                  </a:cubicBezTo>
                  <a:cubicBezTo>
                    <a:pt x="24" y="92"/>
                    <a:pt x="27" y="90"/>
                    <a:pt x="30" y="82"/>
                  </a:cubicBezTo>
                  <a:cubicBezTo>
                    <a:pt x="28" y="73"/>
                    <a:pt x="26" y="69"/>
                    <a:pt x="22" y="61"/>
                  </a:cubicBezTo>
                  <a:cubicBezTo>
                    <a:pt x="19" y="40"/>
                    <a:pt x="18" y="20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54" name="Freeform 64"/>
            <p:cNvSpPr/>
            <p:nvPr/>
          </p:nvSpPr>
          <p:spPr bwMode="invGray">
            <a:xfrm>
              <a:off x="4078" y="2896"/>
              <a:ext cx="61" cy="118"/>
            </a:xfrm>
            <a:custGeom>
              <a:avLst/>
              <a:gdLst/>
              <a:ahLst/>
              <a:cxnLst>
                <a:cxn ang="0">
                  <a:pos x="12" y="2"/>
                </a:cxn>
                <a:cxn ang="0">
                  <a:pos x="0" y="20"/>
                </a:cxn>
                <a:cxn ang="0">
                  <a:pos x="8" y="49"/>
                </a:cxn>
                <a:cxn ang="0">
                  <a:pos x="6" y="107"/>
                </a:cxn>
                <a:cxn ang="0">
                  <a:pos x="17" y="103"/>
                </a:cxn>
                <a:cxn ang="0">
                  <a:pos x="20" y="115"/>
                </a:cxn>
                <a:cxn ang="0">
                  <a:pos x="29" y="122"/>
                </a:cxn>
                <a:cxn ang="0">
                  <a:pos x="38" y="140"/>
                </a:cxn>
                <a:cxn ang="0">
                  <a:pos x="48" y="128"/>
                </a:cxn>
                <a:cxn ang="0">
                  <a:pos x="65" y="134"/>
                </a:cxn>
                <a:cxn ang="0">
                  <a:pos x="63" y="109"/>
                </a:cxn>
                <a:cxn ang="0">
                  <a:pos x="48" y="104"/>
                </a:cxn>
                <a:cxn ang="0">
                  <a:pos x="39" y="91"/>
                </a:cxn>
                <a:cxn ang="0">
                  <a:pos x="33" y="73"/>
                </a:cxn>
                <a:cxn ang="0">
                  <a:pos x="41" y="53"/>
                </a:cxn>
                <a:cxn ang="0">
                  <a:pos x="35" y="35"/>
                </a:cxn>
                <a:cxn ang="0">
                  <a:pos x="42" y="20"/>
                </a:cxn>
                <a:cxn ang="0">
                  <a:pos x="29" y="4"/>
                </a:cxn>
                <a:cxn ang="0">
                  <a:pos x="18" y="7"/>
                </a:cxn>
                <a:cxn ang="0">
                  <a:pos x="12" y="2"/>
                </a:cxn>
              </a:cxnLst>
              <a:rect l="0" t="0" r="r" b="b"/>
              <a:pathLst>
                <a:path w="81" h="158">
                  <a:moveTo>
                    <a:pt x="12" y="2"/>
                  </a:moveTo>
                  <a:cubicBezTo>
                    <a:pt x="8" y="8"/>
                    <a:pt x="3" y="13"/>
                    <a:pt x="0" y="20"/>
                  </a:cubicBezTo>
                  <a:cubicBezTo>
                    <a:pt x="5" y="31"/>
                    <a:pt x="6" y="35"/>
                    <a:pt x="8" y="49"/>
                  </a:cubicBezTo>
                  <a:cubicBezTo>
                    <a:pt x="7" y="69"/>
                    <a:pt x="4" y="87"/>
                    <a:pt x="6" y="107"/>
                  </a:cubicBezTo>
                  <a:cubicBezTo>
                    <a:pt x="8" y="106"/>
                    <a:pt x="14" y="101"/>
                    <a:pt x="17" y="103"/>
                  </a:cubicBezTo>
                  <a:cubicBezTo>
                    <a:pt x="20" y="105"/>
                    <a:pt x="17" y="112"/>
                    <a:pt x="20" y="115"/>
                  </a:cubicBezTo>
                  <a:cubicBezTo>
                    <a:pt x="22" y="118"/>
                    <a:pt x="29" y="122"/>
                    <a:pt x="29" y="122"/>
                  </a:cubicBezTo>
                  <a:cubicBezTo>
                    <a:pt x="29" y="133"/>
                    <a:pt x="27" y="158"/>
                    <a:pt x="38" y="140"/>
                  </a:cubicBezTo>
                  <a:cubicBezTo>
                    <a:pt x="39" y="133"/>
                    <a:pt x="41" y="131"/>
                    <a:pt x="48" y="128"/>
                  </a:cubicBezTo>
                  <a:cubicBezTo>
                    <a:pt x="55" y="130"/>
                    <a:pt x="59" y="133"/>
                    <a:pt x="65" y="134"/>
                  </a:cubicBezTo>
                  <a:cubicBezTo>
                    <a:pt x="81" y="131"/>
                    <a:pt x="76" y="112"/>
                    <a:pt x="63" y="109"/>
                  </a:cubicBezTo>
                  <a:cubicBezTo>
                    <a:pt x="58" y="107"/>
                    <a:pt x="53" y="106"/>
                    <a:pt x="48" y="104"/>
                  </a:cubicBezTo>
                  <a:cubicBezTo>
                    <a:pt x="45" y="100"/>
                    <a:pt x="42" y="95"/>
                    <a:pt x="39" y="91"/>
                  </a:cubicBezTo>
                  <a:cubicBezTo>
                    <a:pt x="38" y="85"/>
                    <a:pt x="36" y="79"/>
                    <a:pt x="33" y="73"/>
                  </a:cubicBezTo>
                  <a:cubicBezTo>
                    <a:pt x="31" y="64"/>
                    <a:pt x="33" y="58"/>
                    <a:pt x="41" y="53"/>
                  </a:cubicBezTo>
                  <a:cubicBezTo>
                    <a:pt x="48" y="44"/>
                    <a:pt x="47" y="38"/>
                    <a:pt x="35" y="35"/>
                  </a:cubicBezTo>
                  <a:cubicBezTo>
                    <a:pt x="36" y="28"/>
                    <a:pt x="39" y="26"/>
                    <a:pt x="42" y="20"/>
                  </a:cubicBezTo>
                  <a:cubicBezTo>
                    <a:pt x="41" y="13"/>
                    <a:pt x="35" y="8"/>
                    <a:pt x="29" y="4"/>
                  </a:cubicBezTo>
                  <a:cubicBezTo>
                    <a:pt x="25" y="9"/>
                    <a:pt x="23" y="13"/>
                    <a:pt x="18" y="7"/>
                  </a:cubicBezTo>
                  <a:cubicBezTo>
                    <a:pt x="17" y="0"/>
                    <a:pt x="19" y="2"/>
                    <a:pt x="12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55" name="Freeform 65"/>
            <p:cNvSpPr/>
            <p:nvPr/>
          </p:nvSpPr>
          <p:spPr bwMode="invGray">
            <a:xfrm>
              <a:off x="4121" y="3052"/>
              <a:ext cx="64" cy="79"/>
            </a:xfrm>
            <a:custGeom>
              <a:avLst/>
              <a:gdLst/>
              <a:ahLst/>
              <a:cxnLst>
                <a:cxn ang="0">
                  <a:pos x="52" y="0"/>
                </a:cxn>
                <a:cxn ang="0">
                  <a:pos x="44" y="18"/>
                </a:cxn>
                <a:cxn ang="0">
                  <a:pos x="32" y="30"/>
                </a:cxn>
                <a:cxn ang="0">
                  <a:pos x="16" y="35"/>
                </a:cxn>
                <a:cxn ang="0">
                  <a:pos x="8" y="48"/>
                </a:cxn>
                <a:cxn ang="0">
                  <a:pos x="4" y="74"/>
                </a:cxn>
                <a:cxn ang="0">
                  <a:pos x="13" y="71"/>
                </a:cxn>
                <a:cxn ang="0">
                  <a:pos x="25" y="62"/>
                </a:cxn>
                <a:cxn ang="0">
                  <a:pos x="34" y="69"/>
                </a:cxn>
                <a:cxn ang="0">
                  <a:pos x="58" y="99"/>
                </a:cxn>
                <a:cxn ang="0">
                  <a:pos x="71" y="72"/>
                </a:cxn>
                <a:cxn ang="0">
                  <a:pos x="85" y="68"/>
                </a:cxn>
                <a:cxn ang="0">
                  <a:pos x="74" y="39"/>
                </a:cxn>
                <a:cxn ang="0">
                  <a:pos x="52" y="0"/>
                </a:cxn>
              </a:cxnLst>
              <a:rect l="0" t="0" r="r" b="b"/>
              <a:pathLst>
                <a:path w="85" h="105">
                  <a:moveTo>
                    <a:pt x="52" y="0"/>
                  </a:moveTo>
                  <a:cubicBezTo>
                    <a:pt x="50" y="6"/>
                    <a:pt x="47" y="12"/>
                    <a:pt x="44" y="18"/>
                  </a:cubicBezTo>
                  <a:cubicBezTo>
                    <a:pt x="43" y="28"/>
                    <a:pt x="42" y="28"/>
                    <a:pt x="32" y="30"/>
                  </a:cubicBezTo>
                  <a:cubicBezTo>
                    <a:pt x="27" y="33"/>
                    <a:pt x="21" y="33"/>
                    <a:pt x="16" y="35"/>
                  </a:cubicBezTo>
                  <a:cubicBezTo>
                    <a:pt x="13" y="39"/>
                    <a:pt x="11" y="44"/>
                    <a:pt x="8" y="48"/>
                  </a:cubicBezTo>
                  <a:cubicBezTo>
                    <a:pt x="4" y="66"/>
                    <a:pt x="0" y="42"/>
                    <a:pt x="4" y="74"/>
                  </a:cubicBezTo>
                  <a:cubicBezTo>
                    <a:pt x="7" y="73"/>
                    <a:pt x="10" y="73"/>
                    <a:pt x="13" y="71"/>
                  </a:cubicBezTo>
                  <a:cubicBezTo>
                    <a:pt x="19" y="67"/>
                    <a:pt x="17" y="64"/>
                    <a:pt x="25" y="62"/>
                  </a:cubicBezTo>
                  <a:cubicBezTo>
                    <a:pt x="32" y="59"/>
                    <a:pt x="31" y="64"/>
                    <a:pt x="34" y="69"/>
                  </a:cubicBezTo>
                  <a:cubicBezTo>
                    <a:pt x="37" y="82"/>
                    <a:pt x="44" y="96"/>
                    <a:pt x="58" y="99"/>
                  </a:cubicBezTo>
                  <a:cubicBezTo>
                    <a:pt x="70" y="105"/>
                    <a:pt x="60" y="78"/>
                    <a:pt x="71" y="72"/>
                  </a:cubicBezTo>
                  <a:cubicBezTo>
                    <a:pt x="78" y="74"/>
                    <a:pt x="80" y="74"/>
                    <a:pt x="85" y="68"/>
                  </a:cubicBezTo>
                  <a:cubicBezTo>
                    <a:pt x="82" y="56"/>
                    <a:pt x="80" y="49"/>
                    <a:pt x="74" y="39"/>
                  </a:cubicBezTo>
                  <a:cubicBezTo>
                    <a:pt x="73" y="6"/>
                    <a:pt x="80" y="6"/>
                    <a:pt x="5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56" name="Freeform 66"/>
            <p:cNvSpPr/>
            <p:nvPr/>
          </p:nvSpPr>
          <p:spPr bwMode="invGray">
            <a:xfrm>
              <a:off x="4197" y="3193"/>
              <a:ext cx="29" cy="49"/>
            </a:xfrm>
            <a:custGeom>
              <a:avLst/>
              <a:gdLst/>
              <a:ahLst/>
              <a:cxnLst>
                <a:cxn ang="0">
                  <a:pos x="6" y="27"/>
                </a:cxn>
                <a:cxn ang="0">
                  <a:pos x="26" y="66"/>
                </a:cxn>
                <a:cxn ang="0">
                  <a:pos x="30" y="52"/>
                </a:cxn>
                <a:cxn ang="0">
                  <a:pos x="38" y="40"/>
                </a:cxn>
                <a:cxn ang="0">
                  <a:pos x="30" y="25"/>
                </a:cxn>
                <a:cxn ang="0">
                  <a:pos x="20" y="13"/>
                </a:cxn>
                <a:cxn ang="0">
                  <a:pos x="11" y="1"/>
                </a:cxn>
                <a:cxn ang="0">
                  <a:pos x="2" y="12"/>
                </a:cxn>
                <a:cxn ang="0">
                  <a:pos x="6" y="27"/>
                </a:cxn>
              </a:cxnLst>
              <a:rect l="0" t="0" r="r" b="b"/>
              <a:pathLst>
                <a:path w="38" h="66">
                  <a:moveTo>
                    <a:pt x="6" y="27"/>
                  </a:moveTo>
                  <a:cubicBezTo>
                    <a:pt x="8" y="52"/>
                    <a:pt x="5" y="58"/>
                    <a:pt x="26" y="66"/>
                  </a:cubicBezTo>
                  <a:cubicBezTo>
                    <a:pt x="36" y="63"/>
                    <a:pt x="33" y="61"/>
                    <a:pt x="30" y="52"/>
                  </a:cubicBezTo>
                  <a:cubicBezTo>
                    <a:pt x="28" y="41"/>
                    <a:pt x="34" y="49"/>
                    <a:pt x="38" y="40"/>
                  </a:cubicBezTo>
                  <a:cubicBezTo>
                    <a:pt x="34" y="35"/>
                    <a:pt x="33" y="30"/>
                    <a:pt x="30" y="25"/>
                  </a:cubicBezTo>
                  <a:cubicBezTo>
                    <a:pt x="29" y="14"/>
                    <a:pt x="30" y="0"/>
                    <a:pt x="20" y="13"/>
                  </a:cubicBezTo>
                  <a:cubicBezTo>
                    <a:pt x="14" y="9"/>
                    <a:pt x="12" y="8"/>
                    <a:pt x="11" y="1"/>
                  </a:cubicBezTo>
                  <a:cubicBezTo>
                    <a:pt x="5" y="4"/>
                    <a:pt x="3" y="5"/>
                    <a:pt x="2" y="12"/>
                  </a:cubicBezTo>
                  <a:cubicBezTo>
                    <a:pt x="3" y="25"/>
                    <a:pt x="0" y="21"/>
                    <a:pt x="6" y="2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57" name="Freeform 67"/>
            <p:cNvSpPr/>
            <p:nvPr/>
          </p:nvSpPr>
          <p:spPr bwMode="invGray">
            <a:xfrm>
              <a:off x="4181" y="3275"/>
              <a:ext cx="18" cy="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23"/>
                </a:cxn>
                <a:cxn ang="0">
                  <a:pos x="24" y="11"/>
                </a:cxn>
                <a:cxn ang="0">
                  <a:pos x="0" y="0"/>
                </a:cxn>
              </a:cxnLst>
              <a:rect l="0" t="0" r="r" b="b"/>
              <a:pathLst>
                <a:path w="24" h="23">
                  <a:moveTo>
                    <a:pt x="0" y="0"/>
                  </a:moveTo>
                  <a:cubicBezTo>
                    <a:pt x="1" y="8"/>
                    <a:pt x="3" y="16"/>
                    <a:pt x="6" y="23"/>
                  </a:cubicBezTo>
                  <a:cubicBezTo>
                    <a:pt x="19" y="20"/>
                    <a:pt x="19" y="22"/>
                    <a:pt x="24" y="11"/>
                  </a:cubicBezTo>
                  <a:cubicBezTo>
                    <a:pt x="20" y="0"/>
                    <a:pt x="4" y="8"/>
                    <a:pt x="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58" name="Freeform 68"/>
            <p:cNvSpPr/>
            <p:nvPr/>
          </p:nvSpPr>
          <p:spPr bwMode="invGray">
            <a:xfrm>
              <a:off x="4208" y="3265"/>
              <a:ext cx="45" cy="37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0" y="18"/>
                </a:cxn>
                <a:cxn ang="0">
                  <a:pos x="28" y="33"/>
                </a:cxn>
                <a:cxn ang="0">
                  <a:pos x="42" y="46"/>
                </a:cxn>
                <a:cxn ang="0">
                  <a:pos x="60" y="42"/>
                </a:cxn>
                <a:cxn ang="0">
                  <a:pos x="49" y="24"/>
                </a:cxn>
                <a:cxn ang="0">
                  <a:pos x="28" y="3"/>
                </a:cxn>
                <a:cxn ang="0">
                  <a:pos x="19" y="16"/>
                </a:cxn>
                <a:cxn ang="0">
                  <a:pos x="9" y="0"/>
                </a:cxn>
              </a:cxnLst>
              <a:rect l="0" t="0" r="r" b="b"/>
              <a:pathLst>
                <a:path w="60" h="49">
                  <a:moveTo>
                    <a:pt x="9" y="0"/>
                  </a:moveTo>
                  <a:cubicBezTo>
                    <a:pt x="8" y="7"/>
                    <a:pt x="0" y="18"/>
                    <a:pt x="0" y="18"/>
                  </a:cubicBezTo>
                  <a:cubicBezTo>
                    <a:pt x="2" y="36"/>
                    <a:pt x="9" y="31"/>
                    <a:pt x="28" y="33"/>
                  </a:cubicBezTo>
                  <a:cubicBezTo>
                    <a:pt x="33" y="40"/>
                    <a:pt x="33" y="44"/>
                    <a:pt x="42" y="46"/>
                  </a:cubicBezTo>
                  <a:cubicBezTo>
                    <a:pt x="49" y="49"/>
                    <a:pt x="56" y="49"/>
                    <a:pt x="60" y="42"/>
                  </a:cubicBezTo>
                  <a:cubicBezTo>
                    <a:pt x="58" y="32"/>
                    <a:pt x="59" y="26"/>
                    <a:pt x="49" y="24"/>
                  </a:cubicBezTo>
                  <a:cubicBezTo>
                    <a:pt x="47" y="12"/>
                    <a:pt x="41" y="5"/>
                    <a:pt x="28" y="3"/>
                  </a:cubicBezTo>
                  <a:cubicBezTo>
                    <a:pt x="23" y="10"/>
                    <a:pt x="30" y="23"/>
                    <a:pt x="19" y="16"/>
                  </a:cubicBezTo>
                  <a:cubicBezTo>
                    <a:pt x="17" y="6"/>
                    <a:pt x="20" y="0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59" name="Freeform 69"/>
            <p:cNvSpPr/>
            <p:nvPr/>
          </p:nvSpPr>
          <p:spPr bwMode="invGray">
            <a:xfrm>
              <a:off x="4277" y="3335"/>
              <a:ext cx="24" cy="33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10" y="11"/>
                </a:cxn>
                <a:cxn ang="0">
                  <a:pos x="12" y="32"/>
                </a:cxn>
                <a:cxn ang="0">
                  <a:pos x="24" y="36"/>
                </a:cxn>
                <a:cxn ang="0">
                  <a:pos x="28" y="0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60" name="Freeform 70"/>
            <p:cNvSpPr/>
            <p:nvPr/>
          </p:nvSpPr>
          <p:spPr bwMode="invGray">
            <a:xfrm>
              <a:off x="4544" y="3293"/>
              <a:ext cx="46" cy="47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14"/>
                </a:cxn>
                <a:cxn ang="0">
                  <a:pos x="24" y="35"/>
                </a:cxn>
                <a:cxn ang="0">
                  <a:pos x="36" y="54"/>
                </a:cxn>
                <a:cxn ang="0">
                  <a:pos x="46" y="63"/>
                </a:cxn>
                <a:cxn ang="0">
                  <a:pos x="61" y="56"/>
                </a:cxn>
                <a:cxn ang="0">
                  <a:pos x="33" y="17"/>
                </a:cxn>
                <a:cxn ang="0">
                  <a:pos x="7" y="0"/>
                </a:cxn>
              </a:cxnLst>
              <a:rect l="0" t="0" r="r" b="b"/>
              <a:pathLst>
                <a:path w="61" h="63">
                  <a:moveTo>
                    <a:pt x="7" y="0"/>
                  </a:moveTo>
                  <a:cubicBezTo>
                    <a:pt x="6" y="6"/>
                    <a:pt x="3" y="9"/>
                    <a:pt x="0" y="14"/>
                  </a:cubicBezTo>
                  <a:cubicBezTo>
                    <a:pt x="7" y="23"/>
                    <a:pt x="13" y="31"/>
                    <a:pt x="24" y="35"/>
                  </a:cubicBezTo>
                  <a:cubicBezTo>
                    <a:pt x="27" y="42"/>
                    <a:pt x="31" y="48"/>
                    <a:pt x="36" y="54"/>
                  </a:cubicBezTo>
                  <a:cubicBezTo>
                    <a:pt x="37" y="61"/>
                    <a:pt x="40" y="59"/>
                    <a:pt x="46" y="63"/>
                  </a:cubicBezTo>
                  <a:cubicBezTo>
                    <a:pt x="54" y="62"/>
                    <a:pt x="56" y="62"/>
                    <a:pt x="61" y="56"/>
                  </a:cubicBezTo>
                  <a:cubicBezTo>
                    <a:pt x="59" y="46"/>
                    <a:pt x="42" y="23"/>
                    <a:pt x="33" y="17"/>
                  </a:cubicBezTo>
                  <a:cubicBezTo>
                    <a:pt x="23" y="10"/>
                    <a:pt x="14" y="9"/>
                    <a:pt x="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61" name="Freeform 71"/>
            <p:cNvSpPr/>
            <p:nvPr/>
          </p:nvSpPr>
          <p:spPr bwMode="invGray">
            <a:xfrm>
              <a:off x="4147" y="3352"/>
              <a:ext cx="46" cy="50"/>
            </a:xfrm>
            <a:custGeom>
              <a:avLst/>
              <a:gdLst/>
              <a:ahLst/>
              <a:cxnLst>
                <a:cxn ang="0">
                  <a:pos x="28" y="7"/>
                </a:cxn>
                <a:cxn ang="0">
                  <a:pos x="30" y="34"/>
                </a:cxn>
                <a:cxn ang="0">
                  <a:pos x="16" y="43"/>
                </a:cxn>
                <a:cxn ang="0">
                  <a:pos x="22" y="67"/>
                </a:cxn>
                <a:cxn ang="0">
                  <a:pos x="48" y="58"/>
                </a:cxn>
                <a:cxn ang="0">
                  <a:pos x="60" y="47"/>
                </a:cxn>
                <a:cxn ang="0">
                  <a:pos x="51" y="28"/>
                </a:cxn>
                <a:cxn ang="0">
                  <a:pos x="57" y="14"/>
                </a:cxn>
                <a:cxn ang="0">
                  <a:pos x="55" y="2"/>
                </a:cxn>
                <a:cxn ang="0">
                  <a:pos x="46" y="4"/>
                </a:cxn>
                <a:cxn ang="0">
                  <a:pos x="51" y="5"/>
                </a:cxn>
                <a:cxn ang="0">
                  <a:pos x="49" y="16"/>
                </a:cxn>
                <a:cxn ang="0">
                  <a:pos x="43" y="23"/>
                </a:cxn>
                <a:cxn ang="0">
                  <a:pos x="28" y="7"/>
                </a:cxn>
              </a:cxnLst>
              <a:rect l="0" t="0" r="r" b="b"/>
              <a:pathLst>
                <a:path w="61" h="67">
                  <a:moveTo>
                    <a:pt x="28" y="7"/>
                  </a:moveTo>
                  <a:cubicBezTo>
                    <a:pt x="17" y="15"/>
                    <a:pt x="24" y="25"/>
                    <a:pt x="30" y="34"/>
                  </a:cubicBezTo>
                  <a:cubicBezTo>
                    <a:pt x="27" y="44"/>
                    <a:pt x="26" y="44"/>
                    <a:pt x="16" y="43"/>
                  </a:cubicBezTo>
                  <a:cubicBezTo>
                    <a:pt x="0" y="46"/>
                    <a:pt x="13" y="63"/>
                    <a:pt x="22" y="67"/>
                  </a:cubicBezTo>
                  <a:cubicBezTo>
                    <a:pt x="31" y="65"/>
                    <a:pt x="39" y="60"/>
                    <a:pt x="48" y="58"/>
                  </a:cubicBezTo>
                  <a:cubicBezTo>
                    <a:pt x="51" y="52"/>
                    <a:pt x="54" y="50"/>
                    <a:pt x="60" y="47"/>
                  </a:cubicBezTo>
                  <a:cubicBezTo>
                    <a:pt x="61" y="40"/>
                    <a:pt x="51" y="28"/>
                    <a:pt x="51" y="28"/>
                  </a:cubicBezTo>
                  <a:cubicBezTo>
                    <a:pt x="52" y="22"/>
                    <a:pt x="55" y="19"/>
                    <a:pt x="57" y="14"/>
                  </a:cubicBezTo>
                  <a:cubicBezTo>
                    <a:pt x="56" y="10"/>
                    <a:pt x="58" y="5"/>
                    <a:pt x="55" y="2"/>
                  </a:cubicBezTo>
                  <a:cubicBezTo>
                    <a:pt x="53" y="0"/>
                    <a:pt x="48" y="2"/>
                    <a:pt x="46" y="4"/>
                  </a:cubicBezTo>
                  <a:cubicBezTo>
                    <a:pt x="45" y="5"/>
                    <a:pt x="49" y="5"/>
                    <a:pt x="51" y="5"/>
                  </a:cubicBezTo>
                  <a:cubicBezTo>
                    <a:pt x="57" y="10"/>
                    <a:pt x="52" y="9"/>
                    <a:pt x="49" y="16"/>
                  </a:cubicBezTo>
                  <a:cubicBezTo>
                    <a:pt x="58" y="23"/>
                    <a:pt x="50" y="22"/>
                    <a:pt x="43" y="23"/>
                  </a:cubicBezTo>
                  <a:cubicBezTo>
                    <a:pt x="34" y="22"/>
                    <a:pt x="31" y="16"/>
                    <a:pt x="28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62" name="Freeform 72"/>
            <p:cNvSpPr/>
            <p:nvPr/>
          </p:nvSpPr>
          <p:spPr bwMode="invGray">
            <a:xfrm>
              <a:off x="4098" y="3371"/>
              <a:ext cx="32" cy="27"/>
            </a:xfrm>
            <a:custGeom>
              <a:avLst/>
              <a:gdLst/>
              <a:ahLst/>
              <a:cxnLst>
                <a:cxn ang="0">
                  <a:pos x="21" y="3"/>
                </a:cxn>
                <a:cxn ang="0">
                  <a:pos x="6" y="6"/>
                </a:cxn>
                <a:cxn ang="0">
                  <a:pos x="33" y="36"/>
                </a:cxn>
                <a:cxn ang="0">
                  <a:pos x="42" y="30"/>
                </a:cxn>
                <a:cxn ang="0">
                  <a:pos x="21" y="3"/>
                </a:cxn>
              </a:cxnLst>
              <a:rect l="0" t="0" r="r" b="b"/>
              <a:pathLst>
                <a:path w="43" h="36">
                  <a:moveTo>
                    <a:pt x="21" y="3"/>
                  </a:moveTo>
                  <a:cubicBezTo>
                    <a:pt x="14" y="0"/>
                    <a:pt x="12" y="2"/>
                    <a:pt x="6" y="6"/>
                  </a:cubicBezTo>
                  <a:cubicBezTo>
                    <a:pt x="0" y="17"/>
                    <a:pt x="23" y="32"/>
                    <a:pt x="33" y="36"/>
                  </a:cubicBezTo>
                  <a:cubicBezTo>
                    <a:pt x="36" y="35"/>
                    <a:pt x="42" y="34"/>
                    <a:pt x="42" y="30"/>
                  </a:cubicBezTo>
                  <a:cubicBezTo>
                    <a:pt x="43" y="24"/>
                    <a:pt x="27" y="3"/>
                    <a:pt x="21" y="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63" name="Freeform 73"/>
            <p:cNvSpPr/>
            <p:nvPr/>
          </p:nvSpPr>
          <p:spPr bwMode="invGray">
            <a:xfrm>
              <a:off x="4077" y="3342"/>
              <a:ext cx="24" cy="31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0" y="26"/>
                </a:cxn>
                <a:cxn ang="0">
                  <a:pos x="16" y="24"/>
                </a:cxn>
                <a:cxn ang="0">
                  <a:pos x="19" y="29"/>
                </a:cxn>
                <a:cxn ang="0">
                  <a:pos x="16" y="35"/>
                </a:cxn>
                <a:cxn ang="0">
                  <a:pos x="30" y="21"/>
                </a:cxn>
                <a:cxn ang="0">
                  <a:pos x="24" y="9"/>
                </a:cxn>
                <a:cxn ang="0">
                  <a:pos x="21" y="0"/>
                </a:cxn>
              </a:cxnLst>
              <a:rect l="0" t="0" r="r" b="b"/>
              <a:pathLst>
                <a:path w="32" h="41">
                  <a:moveTo>
                    <a:pt x="21" y="0"/>
                  </a:moveTo>
                  <a:cubicBezTo>
                    <a:pt x="15" y="10"/>
                    <a:pt x="6" y="16"/>
                    <a:pt x="0" y="26"/>
                  </a:cubicBezTo>
                  <a:cubicBezTo>
                    <a:pt x="7" y="27"/>
                    <a:pt x="10" y="27"/>
                    <a:pt x="16" y="24"/>
                  </a:cubicBezTo>
                  <a:cubicBezTo>
                    <a:pt x="17" y="26"/>
                    <a:pt x="19" y="27"/>
                    <a:pt x="19" y="29"/>
                  </a:cubicBezTo>
                  <a:cubicBezTo>
                    <a:pt x="19" y="31"/>
                    <a:pt x="15" y="33"/>
                    <a:pt x="16" y="35"/>
                  </a:cubicBezTo>
                  <a:cubicBezTo>
                    <a:pt x="19" y="41"/>
                    <a:pt x="29" y="23"/>
                    <a:pt x="30" y="21"/>
                  </a:cubicBezTo>
                  <a:cubicBezTo>
                    <a:pt x="32" y="9"/>
                    <a:pt x="26" y="19"/>
                    <a:pt x="24" y="9"/>
                  </a:cubicBezTo>
                  <a:cubicBezTo>
                    <a:pt x="25" y="1"/>
                    <a:pt x="27" y="4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64" name="Freeform 74"/>
            <p:cNvSpPr/>
            <p:nvPr/>
          </p:nvSpPr>
          <p:spPr bwMode="invGray">
            <a:xfrm>
              <a:off x="4111" y="3353"/>
              <a:ext cx="34" cy="24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0" y="7"/>
                </a:cxn>
                <a:cxn ang="0">
                  <a:pos x="27" y="31"/>
                </a:cxn>
                <a:cxn ang="0">
                  <a:pos x="45" y="24"/>
                </a:cxn>
                <a:cxn ang="0">
                  <a:pos x="22" y="10"/>
                </a:cxn>
                <a:cxn ang="0">
                  <a:pos x="21" y="0"/>
                </a:cxn>
              </a:cxnLst>
              <a:rect l="0" t="0" r="r" b="b"/>
              <a:pathLst>
                <a:path w="45" h="32">
                  <a:moveTo>
                    <a:pt x="21" y="0"/>
                  </a:moveTo>
                  <a:cubicBezTo>
                    <a:pt x="10" y="1"/>
                    <a:pt x="8" y="1"/>
                    <a:pt x="0" y="7"/>
                  </a:cubicBezTo>
                  <a:cubicBezTo>
                    <a:pt x="3" y="20"/>
                    <a:pt x="15" y="29"/>
                    <a:pt x="27" y="31"/>
                  </a:cubicBezTo>
                  <a:cubicBezTo>
                    <a:pt x="36" y="30"/>
                    <a:pt x="41" y="32"/>
                    <a:pt x="45" y="24"/>
                  </a:cubicBezTo>
                  <a:cubicBezTo>
                    <a:pt x="32" y="16"/>
                    <a:pt x="30" y="23"/>
                    <a:pt x="22" y="10"/>
                  </a:cubicBezTo>
                  <a:cubicBezTo>
                    <a:pt x="21" y="2"/>
                    <a:pt x="21" y="5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65" name="Freeform 75"/>
            <p:cNvSpPr/>
            <p:nvPr/>
          </p:nvSpPr>
          <p:spPr bwMode="invGray">
            <a:xfrm>
              <a:off x="4062" y="3021"/>
              <a:ext cx="27" cy="55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21" y="15"/>
                </a:cxn>
                <a:cxn ang="0">
                  <a:pos x="9" y="36"/>
                </a:cxn>
                <a:cxn ang="0">
                  <a:pos x="0" y="59"/>
                </a:cxn>
                <a:cxn ang="0">
                  <a:pos x="8" y="74"/>
                </a:cxn>
                <a:cxn ang="0">
                  <a:pos x="20" y="59"/>
                </a:cxn>
                <a:cxn ang="0">
                  <a:pos x="35" y="32"/>
                </a:cxn>
                <a:cxn ang="0">
                  <a:pos x="30" y="0"/>
                </a:cxn>
              </a:cxnLst>
              <a:rect l="0" t="0" r="r" b="b"/>
              <a:pathLst>
                <a:path w="35" h="74">
                  <a:moveTo>
                    <a:pt x="30" y="0"/>
                  </a:moveTo>
                  <a:cubicBezTo>
                    <a:pt x="33" y="8"/>
                    <a:pt x="29" y="14"/>
                    <a:pt x="21" y="15"/>
                  </a:cubicBezTo>
                  <a:cubicBezTo>
                    <a:pt x="19" y="27"/>
                    <a:pt x="24" y="33"/>
                    <a:pt x="9" y="36"/>
                  </a:cubicBezTo>
                  <a:cubicBezTo>
                    <a:pt x="13" y="50"/>
                    <a:pt x="12" y="52"/>
                    <a:pt x="0" y="59"/>
                  </a:cubicBezTo>
                  <a:cubicBezTo>
                    <a:pt x="3" y="64"/>
                    <a:pt x="5" y="69"/>
                    <a:pt x="8" y="74"/>
                  </a:cubicBezTo>
                  <a:cubicBezTo>
                    <a:pt x="15" y="71"/>
                    <a:pt x="16" y="65"/>
                    <a:pt x="20" y="59"/>
                  </a:cubicBezTo>
                  <a:cubicBezTo>
                    <a:pt x="22" y="47"/>
                    <a:pt x="28" y="41"/>
                    <a:pt x="35" y="32"/>
                  </a:cubicBezTo>
                  <a:cubicBezTo>
                    <a:pt x="34" y="26"/>
                    <a:pt x="30" y="8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66" name="Freeform 76"/>
            <p:cNvSpPr/>
            <p:nvPr/>
          </p:nvSpPr>
          <p:spPr bwMode="invGray">
            <a:xfrm>
              <a:off x="4113" y="3012"/>
              <a:ext cx="19" cy="55"/>
            </a:xfrm>
            <a:custGeom>
              <a:avLst/>
              <a:gdLst/>
              <a:ahLst/>
              <a:cxnLst>
                <a:cxn ang="0">
                  <a:pos x="13" y="7"/>
                </a:cxn>
                <a:cxn ang="0">
                  <a:pos x="4" y="8"/>
                </a:cxn>
                <a:cxn ang="0">
                  <a:pos x="0" y="22"/>
                </a:cxn>
                <a:cxn ang="0">
                  <a:pos x="15" y="41"/>
                </a:cxn>
                <a:cxn ang="0">
                  <a:pos x="25" y="56"/>
                </a:cxn>
                <a:cxn ang="0">
                  <a:pos x="16" y="20"/>
                </a:cxn>
                <a:cxn ang="0">
                  <a:pos x="13" y="7"/>
                </a:cxn>
              </a:cxnLst>
              <a:rect l="0" t="0" r="r" b="b"/>
              <a:pathLst>
                <a:path w="25" h="73">
                  <a:moveTo>
                    <a:pt x="13" y="7"/>
                  </a:moveTo>
                  <a:cubicBezTo>
                    <a:pt x="9" y="0"/>
                    <a:pt x="7" y="2"/>
                    <a:pt x="4" y="8"/>
                  </a:cubicBezTo>
                  <a:cubicBezTo>
                    <a:pt x="3" y="13"/>
                    <a:pt x="1" y="17"/>
                    <a:pt x="0" y="22"/>
                  </a:cubicBezTo>
                  <a:cubicBezTo>
                    <a:pt x="1" y="35"/>
                    <a:pt x="6" y="33"/>
                    <a:pt x="15" y="41"/>
                  </a:cubicBezTo>
                  <a:cubicBezTo>
                    <a:pt x="16" y="52"/>
                    <a:pt x="15" y="73"/>
                    <a:pt x="25" y="56"/>
                  </a:cubicBezTo>
                  <a:cubicBezTo>
                    <a:pt x="24" y="33"/>
                    <a:pt x="23" y="36"/>
                    <a:pt x="16" y="20"/>
                  </a:cubicBezTo>
                  <a:cubicBezTo>
                    <a:pt x="15" y="11"/>
                    <a:pt x="16" y="15"/>
                    <a:pt x="13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67" name="Freeform 77"/>
            <p:cNvSpPr/>
            <p:nvPr/>
          </p:nvSpPr>
          <p:spPr bwMode="invGray">
            <a:xfrm>
              <a:off x="4135" y="2995"/>
              <a:ext cx="10" cy="25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1" y="10"/>
                </a:cxn>
                <a:cxn ang="0">
                  <a:pos x="11" y="25"/>
                </a:cxn>
                <a:cxn ang="0">
                  <a:pos x="11" y="0"/>
                </a:cxn>
              </a:cxnLst>
              <a:rect l="0" t="0" r="r" b="b"/>
              <a:pathLst>
                <a:path w="14" h="33">
                  <a:moveTo>
                    <a:pt x="11" y="0"/>
                  </a:moveTo>
                  <a:cubicBezTo>
                    <a:pt x="7" y="3"/>
                    <a:pt x="5" y="7"/>
                    <a:pt x="1" y="10"/>
                  </a:cubicBezTo>
                  <a:cubicBezTo>
                    <a:pt x="2" y="18"/>
                    <a:pt x="0" y="33"/>
                    <a:pt x="11" y="25"/>
                  </a:cubicBezTo>
                  <a:cubicBezTo>
                    <a:pt x="14" y="15"/>
                    <a:pt x="5" y="4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68" name="Freeform 78"/>
            <p:cNvSpPr/>
            <p:nvPr/>
          </p:nvSpPr>
          <p:spPr bwMode="invGray">
            <a:xfrm>
              <a:off x="4145" y="3007"/>
              <a:ext cx="21" cy="4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1" y="14"/>
                </a:cxn>
                <a:cxn ang="0">
                  <a:pos x="20" y="21"/>
                </a:cxn>
                <a:cxn ang="0">
                  <a:pos x="8" y="39"/>
                </a:cxn>
                <a:cxn ang="0">
                  <a:pos x="0" y="56"/>
                </a:cxn>
                <a:cxn ang="0">
                  <a:pos x="11" y="57"/>
                </a:cxn>
                <a:cxn ang="0">
                  <a:pos x="26" y="26"/>
                </a:cxn>
                <a:cxn ang="0">
                  <a:pos x="5" y="0"/>
                </a:cxn>
              </a:cxnLst>
              <a:rect l="0" t="0" r="r" b="b"/>
              <a:pathLst>
                <a:path w="28" h="64">
                  <a:moveTo>
                    <a:pt x="5" y="0"/>
                  </a:moveTo>
                  <a:cubicBezTo>
                    <a:pt x="6" y="5"/>
                    <a:pt x="7" y="10"/>
                    <a:pt x="11" y="14"/>
                  </a:cubicBezTo>
                  <a:cubicBezTo>
                    <a:pt x="14" y="17"/>
                    <a:pt x="20" y="21"/>
                    <a:pt x="20" y="21"/>
                  </a:cubicBezTo>
                  <a:cubicBezTo>
                    <a:pt x="9" y="27"/>
                    <a:pt x="0" y="23"/>
                    <a:pt x="8" y="39"/>
                  </a:cubicBezTo>
                  <a:cubicBezTo>
                    <a:pt x="6" y="47"/>
                    <a:pt x="4" y="50"/>
                    <a:pt x="0" y="56"/>
                  </a:cubicBezTo>
                  <a:cubicBezTo>
                    <a:pt x="4" y="62"/>
                    <a:pt x="7" y="64"/>
                    <a:pt x="11" y="57"/>
                  </a:cubicBezTo>
                  <a:cubicBezTo>
                    <a:pt x="13" y="43"/>
                    <a:pt x="10" y="29"/>
                    <a:pt x="26" y="26"/>
                  </a:cubicBezTo>
                  <a:cubicBezTo>
                    <a:pt x="28" y="15"/>
                    <a:pt x="14" y="4"/>
                    <a:pt x="5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69" name="Freeform 79"/>
            <p:cNvSpPr/>
            <p:nvPr/>
          </p:nvSpPr>
          <p:spPr bwMode="invGray">
            <a:xfrm>
              <a:off x="3876" y="3076"/>
              <a:ext cx="12" cy="27"/>
            </a:xfrm>
            <a:custGeom>
              <a:avLst/>
              <a:gdLst/>
              <a:ahLst/>
              <a:cxnLst>
                <a:cxn ang="0">
                  <a:pos x="14" y="3"/>
                </a:cxn>
                <a:cxn ang="0">
                  <a:pos x="0" y="7"/>
                </a:cxn>
                <a:cxn ang="0">
                  <a:pos x="8" y="22"/>
                </a:cxn>
                <a:cxn ang="0">
                  <a:pos x="14" y="3"/>
                </a:cxn>
              </a:cxnLst>
              <a:rect l="0" t="0" r="r" b="b"/>
              <a:pathLst>
                <a:path w="16" h="36">
                  <a:moveTo>
                    <a:pt x="14" y="3"/>
                  </a:moveTo>
                  <a:cubicBezTo>
                    <a:pt x="7" y="0"/>
                    <a:pt x="4" y="1"/>
                    <a:pt x="0" y="7"/>
                  </a:cubicBezTo>
                  <a:cubicBezTo>
                    <a:pt x="3" y="14"/>
                    <a:pt x="2" y="17"/>
                    <a:pt x="8" y="22"/>
                  </a:cubicBezTo>
                  <a:cubicBezTo>
                    <a:pt x="16" y="36"/>
                    <a:pt x="11" y="7"/>
                    <a:pt x="14" y="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70" name="Freeform 80"/>
            <p:cNvSpPr/>
            <p:nvPr/>
          </p:nvSpPr>
          <p:spPr bwMode="invGray">
            <a:xfrm>
              <a:off x="3866" y="3053"/>
              <a:ext cx="10" cy="1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" y="11"/>
                </a:cxn>
                <a:cxn ang="0">
                  <a:pos x="9" y="20"/>
                </a:cxn>
                <a:cxn ang="0">
                  <a:pos x="10" y="5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71" name="Freeform 81"/>
            <p:cNvSpPr/>
            <p:nvPr/>
          </p:nvSpPr>
          <p:spPr bwMode="invGray">
            <a:xfrm>
              <a:off x="3862" y="3035"/>
              <a:ext cx="12" cy="14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0" y="10"/>
                </a:cxn>
                <a:cxn ang="0">
                  <a:pos x="12" y="19"/>
                </a:cxn>
                <a:cxn ang="0">
                  <a:pos x="10" y="5"/>
                </a:cxn>
              </a:cxnLst>
              <a:rect l="0" t="0" r="r" b="b"/>
              <a:pathLst>
                <a:path w="16" h="19">
                  <a:moveTo>
                    <a:pt x="10" y="5"/>
                  </a:moveTo>
                  <a:cubicBezTo>
                    <a:pt x="4" y="0"/>
                    <a:pt x="1" y="3"/>
                    <a:pt x="0" y="10"/>
                  </a:cubicBezTo>
                  <a:cubicBezTo>
                    <a:pt x="4" y="15"/>
                    <a:pt x="7" y="16"/>
                    <a:pt x="12" y="19"/>
                  </a:cubicBezTo>
                  <a:cubicBezTo>
                    <a:pt x="16" y="12"/>
                    <a:pt x="14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72" name="Freeform 82"/>
            <p:cNvSpPr/>
            <p:nvPr/>
          </p:nvSpPr>
          <p:spPr bwMode="invGray">
            <a:xfrm>
              <a:off x="3850" y="2995"/>
              <a:ext cx="11" cy="19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13"/>
                </a:cxn>
                <a:cxn ang="0">
                  <a:pos x="12" y="24"/>
                </a:cxn>
                <a:cxn ang="0">
                  <a:pos x="6" y="0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73" name="Freeform 83"/>
            <p:cNvSpPr/>
            <p:nvPr/>
          </p:nvSpPr>
          <p:spPr bwMode="invGray">
            <a:xfrm>
              <a:off x="3852" y="3020"/>
              <a:ext cx="16" cy="13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19" y="18"/>
                </a:cxn>
                <a:cxn ang="0">
                  <a:pos x="14" y="6"/>
                </a:cxn>
                <a:cxn ang="0">
                  <a:pos x="13" y="0"/>
                </a:cxn>
              </a:cxnLst>
              <a:rect l="0" t="0" r="r" b="b"/>
              <a:pathLst>
                <a:path w="22" h="18">
                  <a:moveTo>
                    <a:pt x="13" y="0"/>
                  </a:moveTo>
                  <a:cubicBezTo>
                    <a:pt x="0" y="8"/>
                    <a:pt x="9" y="12"/>
                    <a:pt x="19" y="18"/>
                  </a:cubicBezTo>
                  <a:cubicBezTo>
                    <a:pt x="20" y="11"/>
                    <a:pt x="22" y="8"/>
                    <a:pt x="14" y="6"/>
                  </a:cubicBezTo>
                  <a:cubicBezTo>
                    <a:pt x="9" y="3"/>
                    <a:pt x="9" y="5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74" name="Freeform 84"/>
            <p:cNvSpPr/>
            <p:nvPr/>
          </p:nvSpPr>
          <p:spPr bwMode="invGray">
            <a:xfrm>
              <a:off x="4688" y="3643"/>
              <a:ext cx="45" cy="60"/>
            </a:xfrm>
            <a:custGeom>
              <a:avLst/>
              <a:gdLst/>
              <a:ahLst/>
              <a:cxnLst>
                <a:cxn ang="0">
                  <a:pos x="10" y="7"/>
                </a:cxn>
                <a:cxn ang="0">
                  <a:pos x="3" y="18"/>
                </a:cxn>
                <a:cxn ang="0">
                  <a:pos x="15" y="39"/>
                </a:cxn>
                <a:cxn ang="0">
                  <a:pos x="27" y="54"/>
                </a:cxn>
                <a:cxn ang="0">
                  <a:pos x="40" y="63"/>
                </a:cxn>
                <a:cxn ang="0">
                  <a:pos x="51" y="81"/>
                </a:cxn>
                <a:cxn ang="0">
                  <a:pos x="52" y="57"/>
                </a:cxn>
                <a:cxn ang="0">
                  <a:pos x="43" y="37"/>
                </a:cxn>
                <a:cxn ang="0">
                  <a:pos x="25" y="18"/>
                </a:cxn>
                <a:cxn ang="0">
                  <a:pos x="10" y="7"/>
                </a:cxn>
              </a:cxnLst>
              <a:rect l="0" t="0" r="r" b="b"/>
              <a:pathLst>
                <a:path w="60" h="81">
                  <a:moveTo>
                    <a:pt x="10" y="7"/>
                  </a:moveTo>
                  <a:cubicBezTo>
                    <a:pt x="0" y="0"/>
                    <a:pt x="0" y="9"/>
                    <a:pt x="3" y="18"/>
                  </a:cubicBezTo>
                  <a:cubicBezTo>
                    <a:pt x="5" y="25"/>
                    <a:pt x="12" y="32"/>
                    <a:pt x="15" y="39"/>
                  </a:cubicBezTo>
                  <a:cubicBezTo>
                    <a:pt x="16" y="51"/>
                    <a:pt x="17" y="51"/>
                    <a:pt x="27" y="54"/>
                  </a:cubicBezTo>
                  <a:cubicBezTo>
                    <a:pt x="31" y="57"/>
                    <a:pt x="36" y="60"/>
                    <a:pt x="40" y="63"/>
                  </a:cubicBezTo>
                  <a:cubicBezTo>
                    <a:pt x="43" y="70"/>
                    <a:pt x="45" y="77"/>
                    <a:pt x="51" y="81"/>
                  </a:cubicBezTo>
                  <a:cubicBezTo>
                    <a:pt x="60" y="75"/>
                    <a:pt x="56" y="66"/>
                    <a:pt x="52" y="57"/>
                  </a:cubicBezTo>
                  <a:cubicBezTo>
                    <a:pt x="51" y="49"/>
                    <a:pt x="50" y="41"/>
                    <a:pt x="43" y="37"/>
                  </a:cubicBezTo>
                  <a:cubicBezTo>
                    <a:pt x="37" y="30"/>
                    <a:pt x="33" y="23"/>
                    <a:pt x="25" y="18"/>
                  </a:cubicBezTo>
                  <a:cubicBezTo>
                    <a:pt x="20" y="12"/>
                    <a:pt x="17" y="9"/>
                    <a:pt x="10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75" name="Freeform 85"/>
            <p:cNvSpPr/>
            <p:nvPr/>
          </p:nvSpPr>
          <p:spPr bwMode="invGray">
            <a:xfrm>
              <a:off x="4919" y="3594"/>
              <a:ext cx="53" cy="46"/>
            </a:xfrm>
            <a:custGeom>
              <a:avLst/>
              <a:gdLst/>
              <a:ahLst/>
              <a:cxnLst>
                <a:cxn ang="0">
                  <a:pos x="28" y="23"/>
                </a:cxn>
                <a:cxn ang="0">
                  <a:pos x="13" y="32"/>
                </a:cxn>
                <a:cxn ang="0">
                  <a:pos x="1" y="44"/>
                </a:cxn>
                <a:cxn ang="0">
                  <a:pos x="13" y="59"/>
                </a:cxn>
                <a:cxn ang="0">
                  <a:pos x="28" y="44"/>
                </a:cxn>
                <a:cxn ang="0">
                  <a:pos x="40" y="23"/>
                </a:cxn>
                <a:cxn ang="0">
                  <a:pos x="55" y="0"/>
                </a:cxn>
                <a:cxn ang="0">
                  <a:pos x="71" y="11"/>
                </a:cxn>
                <a:cxn ang="0">
                  <a:pos x="35" y="23"/>
                </a:cxn>
                <a:cxn ang="0">
                  <a:pos x="28" y="23"/>
                </a:cxn>
              </a:cxnLst>
              <a:rect l="0" t="0" r="r" b="b"/>
              <a:pathLst>
                <a:path w="71" h="61">
                  <a:moveTo>
                    <a:pt x="28" y="23"/>
                  </a:moveTo>
                  <a:cubicBezTo>
                    <a:pt x="25" y="33"/>
                    <a:pt x="25" y="33"/>
                    <a:pt x="13" y="32"/>
                  </a:cubicBezTo>
                  <a:cubicBezTo>
                    <a:pt x="2" y="33"/>
                    <a:pt x="3" y="34"/>
                    <a:pt x="1" y="44"/>
                  </a:cubicBezTo>
                  <a:cubicBezTo>
                    <a:pt x="2" y="60"/>
                    <a:pt x="0" y="61"/>
                    <a:pt x="13" y="59"/>
                  </a:cubicBezTo>
                  <a:cubicBezTo>
                    <a:pt x="19" y="54"/>
                    <a:pt x="21" y="48"/>
                    <a:pt x="28" y="44"/>
                  </a:cubicBezTo>
                  <a:cubicBezTo>
                    <a:pt x="30" y="33"/>
                    <a:pt x="28" y="25"/>
                    <a:pt x="40" y="23"/>
                  </a:cubicBezTo>
                  <a:cubicBezTo>
                    <a:pt x="42" y="12"/>
                    <a:pt x="44" y="4"/>
                    <a:pt x="55" y="0"/>
                  </a:cubicBezTo>
                  <a:cubicBezTo>
                    <a:pt x="65" y="2"/>
                    <a:pt x="69" y="1"/>
                    <a:pt x="71" y="11"/>
                  </a:cubicBezTo>
                  <a:cubicBezTo>
                    <a:pt x="63" y="22"/>
                    <a:pt x="48" y="21"/>
                    <a:pt x="35" y="23"/>
                  </a:cubicBezTo>
                  <a:cubicBezTo>
                    <a:pt x="30" y="27"/>
                    <a:pt x="32" y="27"/>
                    <a:pt x="28" y="2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76" name="Freeform 86"/>
            <p:cNvSpPr/>
            <p:nvPr/>
          </p:nvSpPr>
          <p:spPr bwMode="invGray">
            <a:xfrm>
              <a:off x="4759" y="3569"/>
              <a:ext cx="17" cy="23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0" y="14"/>
                </a:cxn>
                <a:cxn ang="0">
                  <a:pos x="12" y="30"/>
                </a:cxn>
                <a:cxn ang="0">
                  <a:pos x="9" y="0"/>
                </a:cxn>
              </a:cxnLst>
              <a:rect l="0" t="0" r="r" b="b"/>
              <a:pathLst>
                <a:path w="23" h="30">
                  <a:moveTo>
                    <a:pt x="9" y="0"/>
                  </a:moveTo>
                  <a:cubicBezTo>
                    <a:pt x="8" y="7"/>
                    <a:pt x="3" y="8"/>
                    <a:pt x="0" y="14"/>
                  </a:cubicBezTo>
                  <a:cubicBezTo>
                    <a:pt x="3" y="21"/>
                    <a:pt x="8" y="24"/>
                    <a:pt x="12" y="30"/>
                  </a:cubicBezTo>
                  <a:cubicBezTo>
                    <a:pt x="23" y="15"/>
                    <a:pt x="4" y="9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77" name="Freeform 87"/>
            <p:cNvSpPr/>
            <p:nvPr/>
          </p:nvSpPr>
          <p:spPr bwMode="invGray">
            <a:xfrm>
              <a:off x="4751" y="3547"/>
              <a:ext cx="20" cy="17"/>
            </a:xfrm>
            <a:custGeom>
              <a:avLst/>
              <a:gdLst/>
              <a:ahLst/>
              <a:cxnLst>
                <a:cxn ang="0">
                  <a:pos x="19" y="0"/>
                </a:cxn>
                <a:cxn ang="0">
                  <a:pos x="0" y="14"/>
                </a:cxn>
                <a:cxn ang="0">
                  <a:pos x="21" y="20"/>
                </a:cxn>
                <a:cxn ang="0">
                  <a:pos x="19" y="0"/>
                </a:cxn>
              </a:cxnLst>
              <a:rect l="0" t="0" r="r" b="b"/>
              <a:pathLst>
                <a:path w="26" h="23">
                  <a:moveTo>
                    <a:pt x="19" y="0"/>
                  </a:moveTo>
                  <a:cubicBezTo>
                    <a:pt x="17" y="12"/>
                    <a:pt x="10" y="11"/>
                    <a:pt x="0" y="14"/>
                  </a:cubicBezTo>
                  <a:cubicBezTo>
                    <a:pt x="5" y="23"/>
                    <a:pt x="11" y="22"/>
                    <a:pt x="21" y="20"/>
                  </a:cubicBezTo>
                  <a:cubicBezTo>
                    <a:pt x="26" y="12"/>
                    <a:pt x="23" y="7"/>
                    <a:pt x="1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78" name="Freeform 88"/>
            <p:cNvSpPr/>
            <p:nvPr/>
          </p:nvSpPr>
          <p:spPr bwMode="invGray">
            <a:xfrm>
              <a:off x="4598" y="3353"/>
              <a:ext cx="24" cy="33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10" y="11"/>
                </a:cxn>
                <a:cxn ang="0">
                  <a:pos x="12" y="32"/>
                </a:cxn>
                <a:cxn ang="0">
                  <a:pos x="24" y="36"/>
                </a:cxn>
                <a:cxn ang="0">
                  <a:pos x="28" y="0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79" name="Freeform 89"/>
            <p:cNvSpPr/>
            <p:nvPr/>
          </p:nvSpPr>
          <p:spPr bwMode="invGray">
            <a:xfrm>
              <a:off x="4632" y="3396"/>
              <a:ext cx="26" cy="33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10" y="9"/>
                </a:cxn>
                <a:cxn ang="0">
                  <a:pos x="14" y="32"/>
                </a:cxn>
                <a:cxn ang="0">
                  <a:pos x="26" y="36"/>
                </a:cxn>
                <a:cxn ang="0">
                  <a:pos x="30" y="0"/>
                </a:cxn>
              </a:cxnLst>
              <a:rect l="0" t="0" r="r" b="b"/>
              <a:pathLst>
                <a:path w="34" h="44">
                  <a:moveTo>
                    <a:pt x="30" y="0"/>
                  </a:moveTo>
                  <a:cubicBezTo>
                    <a:pt x="34" y="10"/>
                    <a:pt x="18" y="7"/>
                    <a:pt x="10" y="9"/>
                  </a:cubicBezTo>
                  <a:cubicBezTo>
                    <a:pt x="0" y="16"/>
                    <a:pt x="9" y="24"/>
                    <a:pt x="14" y="32"/>
                  </a:cubicBezTo>
                  <a:cubicBezTo>
                    <a:pt x="16" y="44"/>
                    <a:pt x="17" y="41"/>
                    <a:pt x="26" y="36"/>
                  </a:cubicBezTo>
                  <a:cubicBezTo>
                    <a:pt x="34" y="25"/>
                    <a:pt x="31" y="14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80" name="Freeform 90"/>
            <p:cNvSpPr/>
            <p:nvPr/>
          </p:nvSpPr>
          <p:spPr bwMode="invGray">
            <a:xfrm>
              <a:off x="4659" y="3459"/>
              <a:ext cx="28" cy="28"/>
            </a:xfrm>
            <a:custGeom>
              <a:avLst/>
              <a:gdLst/>
              <a:ahLst/>
              <a:cxnLst>
                <a:cxn ang="0">
                  <a:pos x="34" y="2"/>
                </a:cxn>
                <a:cxn ang="0">
                  <a:pos x="10" y="2"/>
                </a:cxn>
                <a:cxn ang="0">
                  <a:pos x="14" y="25"/>
                </a:cxn>
                <a:cxn ang="0">
                  <a:pos x="26" y="29"/>
                </a:cxn>
                <a:cxn ang="0">
                  <a:pos x="34" y="2"/>
                </a:cxn>
              </a:cxnLst>
              <a:rect l="0" t="0" r="r" b="b"/>
              <a:pathLst>
                <a:path w="38" h="37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9" y="17"/>
                    <a:pt x="14" y="25"/>
                  </a:cubicBezTo>
                  <a:cubicBezTo>
                    <a:pt x="16" y="37"/>
                    <a:pt x="17" y="34"/>
                    <a:pt x="26" y="29"/>
                  </a:cubicBezTo>
                  <a:cubicBezTo>
                    <a:pt x="34" y="18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81" name="Freeform 91"/>
            <p:cNvSpPr/>
            <p:nvPr/>
          </p:nvSpPr>
          <p:spPr bwMode="invGray">
            <a:xfrm>
              <a:off x="4693" y="3449"/>
              <a:ext cx="28" cy="26"/>
            </a:xfrm>
            <a:custGeom>
              <a:avLst/>
              <a:gdLst/>
              <a:ahLst/>
              <a:cxnLst>
                <a:cxn ang="0">
                  <a:pos x="34" y="2"/>
                </a:cxn>
                <a:cxn ang="0">
                  <a:pos x="10" y="2"/>
                </a:cxn>
                <a:cxn ang="0">
                  <a:pos x="16" y="22"/>
                </a:cxn>
                <a:cxn ang="0">
                  <a:pos x="27" y="22"/>
                </a:cxn>
                <a:cxn ang="0">
                  <a:pos x="34" y="2"/>
                </a:cxn>
              </a:cxnLst>
              <a:rect l="0" t="0" r="r" b="b"/>
              <a:pathLst>
                <a:path w="38" h="34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11" y="14"/>
                    <a:pt x="16" y="22"/>
                  </a:cubicBezTo>
                  <a:cubicBezTo>
                    <a:pt x="18" y="34"/>
                    <a:pt x="18" y="27"/>
                    <a:pt x="27" y="22"/>
                  </a:cubicBezTo>
                  <a:cubicBezTo>
                    <a:pt x="35" y="11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82" name="Freeform 92"/>
            <p:cNvSpPr/>
            <p:nvPr/>
          </p:nvSpPr>
          <p:spPr bwMode="invGray">
            <a:xfrm>
              <a:off x="4683" y="3413"/>
              <a:ext cx="26" cy="20"/>
            </a:xfrm>
            <a:custGeom>
              <a:avLst/>
              <a:gdLst/>
              <a:ahLst/>
              <a:cxnLst>
                <a:cxn ang="0">
                  <a:pos x="31" y="1"/>
                </a:cxn>
                <a:cxn ang="0">
                  <a:pos x="10" y="2"/>
                </a:cxn>
                <a:cxn ang="0">
                  <a:pos x="13" y="15"/>
                </a:cxn>
                <a:cxn ang="0">
                  <a:pos x="25" y="19"/>
                </a:cxn>
                <a:cxn ang="0">
                  <a:pos x="31" y="1"/>
                </a:cxn>
              </a:cxnLst>
              <a:rect l="0" t="0" r="r" b="b"/>
              <a:pathLst>
                <a:path w="35" h="27">
                  <a:moveTo>
                    <a:pt x="31" y="1"/>
                  </a:moveTo>
                  <a:cubicBezTo>
                    <a:pt x="35" y="11"/>
                    <a:pt x="18" y="0"/>
                    <a:pt x="10" y="2"/>
                  </a:cubicBezTo>
                  <a:cubicBezTo>
                    <a:pt x="0" y="9"/>
                    <a:pt x="8" y="7"/>
                    <a:pt x="13" y="15"/>
                  </a:cubicBezTo>
                  <a:cubicBezTo>
                    <a:pt x="15" y="27"/>
                    <a:pt x="16" y="24"/>
                    <a:pt x="25" y="19"/>
                  </a:cubicBezTo>
                  <a:cubicBezTo>
                    <a:pt x="33" y="8"/>
                    <a:pt x="32" y="15"/>
                    <a:pt x="31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83" name="Freeform 93"/>
            <p:cNvSpPr/>
            <p:nvPr/>
          </p:nvSpPr>
          <p:spPr bwMode="invGray">
            <a:xfrm>
              <a:off x="4657" y="3388"/>
              <a:ext cx="26" cy="35"/>
            </a:xfrm>
            <a:custGeom>
              <a:avLst/>
              <a:gdLst/>
              <a:ahLst/>
              <a:cxnLst>
                <a:cxn ang="0">
                  <a:pos x="28" y="16"/>
                </a:cxn>
                <a:cxn ang="0">
                  <a:pos x="19" y="2"/>
                </a:cxn>
                <a:cxn ang="0">
                  <a:pos x="10" y="25"/>
                </a:cxn>
                <a:cxn ang="0">
                  <a:pos x="19" y="35"/>
                </a:cxn>
                <a:cxn ang="0">
                  <a:pos x="27" y="29"/>
                </a:cxn>
                <a:cxn ang="0">
                  <a:pos x="28" y="16"/>
                </a:cxn>
              </a:cxnLst>
              <a:rect l="0" t="0" r="r" b="b"/>
              <a:pathLst>
                <a:path w="35" h="47">
                  <a:moveTo>
                    <a:pt x="28" y="16"/>
                  </a:moveTo>
                  <a:cubicBezTo>
                    <a:pt x="27" y="13"/>
                    <a:pt x="22" y="0"/>
                    <a:pt x="19" y="2"/>
                  </a:cubicBezTo>
                  <a:cubicBezTo>
                    <a:pt x="16" y="4"/>
                    <a:pt x="10" y="20"/>
                    <a:pt x="10" y="25"/>
                  </a:cubicBezTo>
                  <a:cubicBezTo>
                    <a:pt x="0" y="32"/>
                    <a:pt x="14" y="27"/>
                    <a:pt x="19" y="35"/>
                  </a:cubicBezTo>
                  <a:cubicBezTo>
                    <a:pt x="21" y="47"/>
                    <a:pt x="18" y="34"/>
                    <a:pt x="27" y="29"/>
                  </a:cubicBezTo>
                  <a:cubicBezTo>
                    <a:pt x="35" y="18"/>
                    <a:pt x="29" y="30"/>
                    <a:pt x="28" y="1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84" name="Freeform 94"/>
            <p:cNvSpPr/>
            <p:nvPr/>
          </p:nvSpPr>
          <p:spPr bwMode="invGray">
            <a:xfrm>
              <a:off x="4625" y="3372"/>
              <a:ext cx="24" cy="26"/>
            </a:xfrm>
            <a:custGeom>
              <a:avLst/>
              <a:gdLst/>
              <a:ahLst/>
              <a:cxnLst>
                <a:cxn ang="0">
                  <a:pos x="22" y="10"/>
                </a:cxn>
                <a:cxn ang="0">
                  <a:pos x="10" y="2"/>
                </a:cxn>
                <a:cxn ang="0">
                  <a:pos x="12" y="23"/>
                </a:cxn>
                <a:cxn ang="0">
                  <a:pos x="24" y="27"/>
                </a:cxn>
                <a:cxn ang="0">
                  <a:pos x="22" y="10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85" name="Freeform 95"/>
            <p:cNvSpPr/>
            <p:nvPr/>
          </p:nvSpPr>
          <p:spPr bwMode="invGray">
            <a:xfrm>
              <a:off x="4665" y="3425"/>
              <a:ext cx="24" cy="26"/>
            </a:xfrm>
            <a:custGeom>
              <a:avLst/>
              <a:gdLst/>
              <a:ahLst/>
              <a:cxnLst>
                <a:cxn ang="0">
                  <a:pos x="22" y="10"/>
                </a:cxn>
                <a:cxn ang="0">
                  <a:pos x="10" y="2"/>
                </a:cxn>
                <a:cxn ang="0">
                  <a:pos x="12" y="23"/>
                </a:cxn>
                <a:cxn ang="0">
                  <a:pos x="24" y="27"/>
                </a:cxn>
                <a:cxn ang="0">
                  <a:pos x="22" y="10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86" name="Freeform 96"/>
            <p:cNvSpPr/>
            <p:nvPr/>
          </p:nvSpPr>
          <p:spPr bwMode="invGray">
            <a:xfrm>
              <a:off x="3055" y="2051"/>
              <a:ext cx="141" cy="108"/>
            </a:xfrm>
            <a:custGeom>
              <a:avLst/>
              <a:gdLst/>
              <a:ahLst/>
              <a:cxnLst>
                <a:cxn ang="0">
                  <a:pos x="171" y="4"/>
                </a:cxn>
                <a:cxn ang="0">
                  <a:pos x="185" y="4"/>
                </a:cxn>
                <a:cxn ang="0">
                  <a:pos x="189" y="16"/>
                </a:cxn>
                <a:cxn ang="0">
                  <a:pos x="187" y="24"/>
                </a:cxn>
                <a:cxn ang="0">
                  <a:pos x="131" y="44"/>
                </a:cxn>
                <a:cxn ang="0">
                  <a:pos x="109" y="58"/>
                </a:cxn>
                <a:cxn ang="0">
                  <a:pos x="97" y="62"/>
                </a:cxn>
                <a:cxn ang="0">
                  <a:pos x="71" y="82"/>
                </a:cxn>
                <a:cxn ang="0">
                  <a:pos x="75" y="92"/>
                </a:cxn>
                <a:cxn ang="0">
                  <a:pos x="83" y="116"/>
                </a:cxn>
                <a:cxn ang="0">
                  <a:pos x="107" y="126"/>
                </a:cxn>
                <a:cxn ang="0">
                  <a:pos x="93" y="140"/>
                </a:cxn>
                <a:cxn ang="0">
                  <a:pos x="83" y="130"/>
                </a:cxn>
                <a:cxn ang="0">
                  <a:pos x="71" y="134"/>
                </a:cxn>
                <a:cxn ang="0">
                  <a:pos x="21" y="122"/>
                </a:cxn>
                <a:cxn ang="0">
                  <a:pos x="19" y="106"/>
                </a:cxn>
                <a:cxn ang="0">
                  <a:pos x="47" y="90"/>
                </a:cxn>
                <a:cxn ang="0">
                  <a:pos x="51" y="76"/>
                </a:cxn>
                <a:cxn ang="0">
                  <a:pos x="47" y="64"/>
                </a:cxn>
                <a:cxn ang="0">
                  <a:pos x="73" y="46"/>
                </a:cxn>
                <a:cxn ang="0">
                  <a:pos x="97" y="36"/>
                </a:cxn>
                <a:cxn ang="0">
                  <a:pos x="113" y="24"/>
                </a:cxn>
                <a:cxn ang="0">
                  <a:pos x="171" y="4"/>
                </a:cxn>
              </a:cxnLst>
              <a:rect l="0" t="0" r="r" b="b"/>
              <a:pathLst>
                <a:path w="189" h="144">
                  <a:moveTo>
                    <a:pt x="171" y="4"/>
                  </a:moveTo>
                  <a:cubicBezTo>
                    <a:pt x="174" y="3"/>
                    <a:pt x="182" y="0"/>
                    <a:pt x="185" y="4"/>
                  </a:cubicBezTo>
                  <a:cubicBezTo>
                    <a:pt x="187" y="7"/>
                    <a:pt x="189" y="16"/>
                    <a:pt x="189" y="16"/>
                  </a:cubicBezTo>
                  <a:cubicBezTo>
                    <a:pt x="188" y="19"/>
                    <a:pt x="189" y="22"/>
                    <a:pt x="187" y="24"/>
                  </a:cubicBezTo>
                  <a:cubicBezTo>
                    <a:pt x="175" y="34"/>
                    <a:pt x="146" y="34"/>
                    <a:pt x="131" y="44"/>
                  </a:cubicBezTo>
                  <a:cubicBezTo>
                    <a:pt x="125" y="53"/>
                    <a:pt x="120" y="54"/>
                    <a:pt x="109" y="58"/>
                  </a:cubicBezTo>
                  <a:cubicBezTo>
                    <a:pt x="105" y="59"/>
                    <a:pt x="97" y="62"/>
                    <a:pt x="97" y="62"/>
                  </a:cubicBezTo>
                  <a:cubicBezTo>
                    <a:pt x="88" y="76"/>
                    <a:pt x="83" y="74"/>
                    <a:pt x="71" y="82"/>
                  </a:cubicBezTo>
                  <a:cubicBezTo>
                    <a:pt x="66" y="98"/>
                    <a:pt x="70" y="78"/>
                    <a:pt x="75" y="92"/>
                  </a:cubicBezTo>
                  <a:cubicBezTo>
                    <a:pt x="81" y="108"/>
                    <a:pt x="71" y="108"/>
                    <a:pt x="83" y="116"/>
                  </a:cubicBezTo>
                  <a:cubicBezTo>
                    <a:pt x="90" y="121"/>
                    <a:pt x="107" y="126"/>
                    <a:pt x="107" y="126"/>
                  </a:cubicBezTo>
                  <a:cubicBezTo>
                    <a:pt x="105" y="139"/>
                    <a:pt x="106" y="144"/>
                    <a:pt x="93" y="140"/>
                  </a:cubicBezTo>
                  <a:cubicBezTo>
                    <a:pt x="91" y="137"/>
                    <a:pt x="87" y="130"/>
                    <a:pt x="83" y="130"/>
                  </a:cubicBezTo>
                  <a:cubicBezTo>
                    <a:pt x="79" y="130"/>
                    <a:pt x="71" y="134"/>
                    <a:pt x="71" y="134"/>
                  </a:cubicBezTo>
                  <a:cubicBezTo>
                    <a:pt x="52" y="129"/>
                    <a:pt x="42" y="124"/>
                    <a:pt x="21" y="122"/>
                  </a:cubicBezTo>
                  <a:cubicBezTo>
                    <a:pt x="14" y="115"/>
                    <a:pt x="0" y="102"/>
                    <a:pt x="19" y="106"/>
                  </a:cubicBezTo>
                  <a:cubicBezTo>
                    <a:pt x="29" y="91"/>
                    <a:pt x="26" y="93"/>
                    <a:pt x="47" y="90"/>
                  </a:cubicBezTo>
                  <a:cubicBezTo>
                    <a:pt x="55" y="84"/>
                    <a:pt x="54" y="88"/>
                    <a:pt x="51" y="76"/>
                  </a:cubicBezTo>
                  <a:cubicBezTo>
                    <a:pt x="50" y="72"/>
                    <a:pt x="47" y="64"/>
                    <a:pt x="47" y="64"/>
                  </a:cubicBezTo>
                  <a:cubicBezTo>
                    <a:pt x="50" y="41"/>
                    <a:pt x="50" y="43"/>
                    <a:pt x="73" y="46"/>
                  </a:cubicBezTo>
                  <a:cubicBezTo>
                    <a:pt x="82" y="45"/>
                    <a:pt x="97" y="36"/>
                    <a:pt x="97" y="36"/>
                  </a:cubicBezTo>
                  <a:cubicBezTo>
                    <a:pt x="102" y="29"/>
                    <a:pt x="105" y="27"/>
                    <a:pt x="113" y="24"/>
                  </a:cubicBezTo>
                  <a:cubicBezTo>
                    <a:pt x="134" y="27"/>
                    <a:pt x="161" y="25"/>
                    <a:pt x="171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87" name="Freeform 97"/>
            <p:cNvSpPr/>
            <p:nvPr/>
          </p:nvSpPr>
          <p:spPr bwMode="invGray">
            <a:xfrm>
              <a:off x="3139" y="2155"/>
              <a:ext cx="40" cy="12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12" y="2"/>
                </a:cxn>
                <a:cxn ang="0">
                  <a:pos x="32" y="16"/>
                </a:cxn>
                <a:cxn ang="0">
                  <a:pos x="44" y="14"/>
                </a:cxn>
                <a:cxn ang="0">
                  <a:pos x="24" y="0"/>
                </a:cxn>
              </a:cxnLst>
              <a:rect l="0" t="0" r="r" b="b"/>
              <a:pathLst>
                <a:path w="53" h="17">
                  <a:moveTo>
                    <a:pt x="24" y="0"/>
                  </a:moveTo>
                  <a:cubicBezTo>
                    <a:pt x="20" y="1"/>
                    <a:pt x="16" y="0"/>
                    <a:pt x="12" y="2"/>
                  </a:cubicBezTo>
                  <a:cubicBezTo>
                    <a:pt x="0" y="9"/>
                    <a:pt x="30" y="15"/>
                    <a:pt x="32" y="16"/>
                  </a:cubicBezTo>
                  <a:cubicBezTo>
                    <a:pt x="36" y="15"/>
                    <a:pt x="41" y="17"/>
                    <a:pt x="44" y="14"/>
                  </a:cubicBezTo>
                  <a:cubicBezTo>
                    <a:pt x="53" y="3"/>
                    <a:pt x="30" y="0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88" name="Freeform 98"/>
            <p:cNvSpPr/>
            <p:nvPr/>
          </p:nvSpPr>
          <p:spPr bwMode="invGray">
            <a:xfrm>
              <a:off x="3344" y="1999"/>
              <a:ext cx="42" cy="28"/>
            </a:xfrm>
            <a:custGeom>
              <a:avLst/>
              <a:gdLst/>
              <a:ahLst/>
              <a:cxnLst>
                <a:cxn ang="0">
                  <a:pos x="57" y="4"/>
                </a:cxn>
                <a:cxn ang="0">
                  <a:pos x="25" y="24"/>
                </a:cxn>
                <a:cxn ang="0">
                  <a:pos x="11" y="34"/>
                </a:cxn>
                <a:cxn ang="0">
                  <a:pos x="9" y="4"/>
                </a:cxn>
                <a:cxn ang="0">
                  <a:pos x="21" y="0"/>
                </a:cxn>
                <a:cxn ang="0">
                  <a:pos x="57" y="4"/>
                </a:cxn>
              </a:cxnLst>
              <a:rect l="0" t="0" r="r" b="b"/>
              <a:pathLst>
                <a:path w="57" h="37">
                  <a:moveTo>
                    <a:pt x="57" y="4"/>
                  </a:moveTo>
                  <a:cubicBezTo>
                    <a:pt x="53" y="16"/>
                    <a:pt x="35" y="17"/>
                    <a:pt x="25" y="24"/>
                  </a:cubicBezTo>
                  <a:cubicBezTo>
                    <a:pt x="22" y="34"/>
                    <a:pt x="22" y="37"/>
                    <a:pt x="11" y="34"/>
                  </a:cubicBezTo>
                  <a:cubicBezTo>
                    <a:pt x="6" y="27"/>
                    <a:pt x="0" y="10"/>
                    <a:pt x="9" y="4"/>
                  </a:cubicBezTo>
                  <a:cubicBezTo>
                    <a:pt x="12" y="2"/>
                    <a:pt x="21" y="0"/>
                    <a:pt x="21" y="0"/>
                  </a:cubicBezTo>
                  <a:cubicBezTo>
                    <a:pt x="33" y="2"/>
                    <a:pt x="45" y="4"/>
                    <a:pt x="57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89" name="Freeform 99"/>
            <p:cNvSpPr/>
            <p:nvPr/>
          </p:nvSpPr>
          <p:spPr bwMode="invGray">
            <a:xfrm>
              <a:off x="3374" y="2012"/>
              <a:ext cx="50" cy="20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11" y="6"/>
                </a:cxn>
                <a:cxn ang="0">
                  <a:pos x="57" y="26"/>
                </a:cxn>
                <a:cxn ang="0">
                  <a:pos x="63" y="24"/>
                </a:cxn>
                <a:cxn ang="0">
                  <a:pos x="29" y="0"/>
                </a:cxn>
              </a:cxnLst>
              <a:rect l="0" t="0" r="r" b="b"/>
              <a:pathLst>
                <a:path w="68" h="26">
                  <a:moveTo>
                    <a:pt x="29" y="0"/>
                  </a:moveTo>
                  <a:cubicBezTo>
                    <a:pt x="23" y="2"/>
                    <a:pt x="11" y="6"/>
                    <a:pt x="11" y="6"/>
                  </a:cubicBezTo>
                  <a:cubicBezTo>
                    <a:pt x="0" y="23"/>
                    <a:pt x="47" y="24"/>
                    <a:pt x="57" y="26"/>
                  </a:cubicBezTo>
                  <a:cubicBezTo>
                    <a:pt x="59" y="25"/>
                    <a:pt x="62" y="26"/>
                    <a:pt x="63" y="24"/>
                  </a:cubicBezTo>
                  <a:cubicBezTo>
                    <a:pt x="68" y="3"/>
                    <a:pt x="42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90" name="Freeform 100"/>
            <p:cNvSpPr/>
            <p:nvPr/>
          </p:nvSpPr>
          <p:spPr bwMode="invGray">
            <a:xfrm>
              <a:off x="3428" y="2015"/>
              <a:ext cx="50" cy="32"/>
            </a:xfrm>
            <a:custGeom>
              <a:avLst/>
              <a:gdLst/>
              <a:ahLst/>
              <a:cxnLst>
                <a:cxn ang="0">
                  <a:pos x="50" y="9"/>
                </a:cxn>
                <a:cxn ang="0">
                  <a:pos x="26" y="9"/>
                </a:cxn>
                <a:cxn ang="0">
                  <a:pos x="10" y="9"/>
                </a:cxn>
                <a:cxn ang="0">
                  <a:pos x="8" y="35"/>
                </a:cxn>
                <a:cxn ang="0">
                  <a:pos x="32" y="43"/>
                </a:cxn>
                <a:cxn ang="0">
                  <a:pos x="62" y="27"/>
                </a:cxn>
                <a:cxn ang="0">
                  <a:pos x="50" y="9"/>
                </a:cxn>
              </a:cxnLst>
              <a:rect l="0" t="0" r="r" b="b"/>
              <a:pathLst>
                <a:path w="66" h="43">
                  <a:moveTo>
                    <a:pt x="50" y="9"/>
                  </a:moveTo>
                  <a:cubicBezTo>
                    <a:pt x="40" y="16"/>
                    <a:pt x="36" y="16"/>
                    <a:pt x="26" y="9"/>
                  </a:cubicBezTo>
                  <a:cubicBezTo>
                    <a:pt x="20" y="0"/>
                    <a:pt x="18" y="4"/>
                    <a:pt x="10" y="9"/>
                  </a:cubicBezTo>
                  <a:cubicBezTo>
                    <a:pt x="4" y="17"/>
                    <a:pt x="0" y="21"/>
                    <a:pt x="8" y="35"/>
                  </a:cubicBezTo>
                  <a:cubicBezTo>
                    <a:pt x="12" y="42"/>
                    <a:pt x="32" y="43"/>
                    <a:pt x="32" y="43"/>
                  </a:cubicBezTo>
                  <a:cubicBezTo>
                    <a:pt x="41" y="40"/>
                    <a:pt x="54" y="33"/>
                    <a:pt x="62" y="27"/>
                  </a:cubicBezTo>
                  <a:cubicBezTo>
                    <a:pt x="66" y="15"/>
                    <a:pt x="61" y="15"/>
                    <a:pt x="50" y="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91" name="Freeform 101"/>
            <p:cNvSpPr/>
            <p:nvPr/>
          </p:nvSpPr>
          <p:spPr bwMode="invGray">
            <a:xfrm>
              <a:off x="3777" y="2042"/>
              <a:ext cx="88" cy="31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8" y="16"/>
                </a:cxn>
                <a:cxn ang="0">
                  <a:pos x="50" y="30"/>
                </a:cxn>
                <a:cxn ang="0">
                  <a:pos x="76" y="36"/>
                </a:cxn>
                <a:cxn ang="0">
                  <a:pos x="112" y="22"/>
                </a:cxn>
                <a:cxn ang="0">
                  <a:pos x="78" y="4"/>
                </a:cxn>
                <a:cxn ang="0">
                  <a:pos x="14" y="0"/>
                </a:cxn>
              </a:cxnLst>
              <a:rect l="0" t="0" r="r" b="b"/>
              <a:pathLst>
                <a:path w="117" h="41">
                  <a:moveTo>
                    <a:pt x="14" y="0"/>
                  </a:moveTo>
                  <a:cubicBezTo>
                    <a:pt x="8" y="4"/>
                    <a:pt x="0" y="9"/>
                    <a:pt x="8" y="16"/>
                  </a:cubicBezTo>
                  <a:cubicBezTo>
                    <a:pt x="21" y="27"/>
                    <a:pt x="34" y="28"/>
                    <a:pt x="50" y="30"/>
                  </a:cubicBezTo>
                  <a:cubicBezTo>
                    <a:pt x="66" y="41"/>
                    <a:pt x="57" y="39"/>
                    <a:pt x="76" y="36"/>
                  </a:cubicBezTo>
                  <a:cubicBezTo>
                    <a:pt x="88" y="32"/>
                    <a:pt x="101" y="29"/>
                    <a:pt x="112" y="22"/>
                  </a:cubicBezTo>
                  <a:cubicBezTo>
                    <a:pt x="117" y="6"/>
                    <a:pt x="87" y="5"/>
                    <a:pt x="78" y="4"/>
                  </a:cubicBezTo>
                  <a:cubicBezTo>
                    <a:pt x="17" y="6"/>
                    <a:pt x="34" y="20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92" name="Freeform 102"/>
            <p:cNvSpPr/>
            <p:nvPr/>
          </p:nvSpPr>
          <p:spPr bwMode="invGray">
            <a:xfrm>
              <a:off x="3867" y="2041"/>
              <a:ext cx="46" cy="24"/>
            </a:xfrm>
            <a:custGeom>
              <a:avLst/>
              <a:gdLst/>
              <a:ahLst/>
              <a:cxnLst>
                <a:cxn ang="0">
                  <a:pos x="32" y="4"/>
                </a:cxn>
                <a:cxn ang="0">
                  <a:pos x="62" y="10"/>
                </a:cxn>
                <a:cxn ang="0">
                  <a:pos x="30" y="32"/>
                </a:cxn>
                <a:cxn ang="0">
                  <a:pos x="6" y="22"/>
                </a:cxn>
                <a:cxn ang="0">
                  <a:pos x="32" y="4"/>
                </a:cxn>
              </a:cxnLst>
              <a:rect l="0" t="0" r="r" b="b"/>
              <a:pathLst>
                <a:path w="62" h="32">
                  <a:moveTo>
                    <a:pt x="32" y="4"/>
                  </a:moveTo>
                  <a:cubicBezTo>
                    <a:pt x="44" y="0"/>
                    <a:pt x="53" y="1"/>
                    <a:pt x="62" y="10"/>
                  </a:cubicBezTo>
                  <a:cubicBezTo>
                    <a:pt x="59" y="23"/>
                    <a:pt x="42" y="28"/>
                    <a:pt x="30" y="32"/>
                  </a:cubicBezTo>
                  <a:cubicBezTo>
                    <a:pt x="15" y="22"/>
                    <a:pt x="23" y="25"/>
                    <a:pt x="6" y="22"/>
                  </a:cubicBezTo>
                  <a:cubicBezTo>
                    <a:pt x="0" y="4"/>
                    <a:pt x="14" y="8"/>
                    <a:pt x="32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93" name="Freeform 103"/>
            <p:cNvSpPr/>
            <p:nvPr/>
          </p:nvSpPr>
          <p:spPr bwMode="invGray">
            <a:xfrm>
              <a:off x="3846" y="2070"/>
              <a:ext cx="37" cy="17"/>
            </a:xfrm>
            <a:custGeom>
              <a:avLst/>
              <a:gdLst/>
              <a:ahLst/>
              <a:cxnLst>
                <a:cxn ang="0">
                  <a:pos x="20" y="1"/>
                </a:cxn>
                <a:cxn ang="0">
                  <a:pos x="6" y="5"/>
                </a:cxn>
                <a:cxn ang="0">
                  <a:pos x="38" y="23"/>
                </a:cxn>
                <a:cxn ang="0">
                  <a:pos x="20" y="1"/>
                </a:cxn>
              </a:cxnLst>
              <a:rect l="0" t="0" r="r" b="b"/>
              <a:pathLst>
                <a:path w="49" h="23">
                  <a:moveTo>
                    <a:pt x="20" y="1"/>
                  </a:moveTo>
                  <a:cubicBezTo>
                    <a:pt x="15" y="2"/>
                    <a:pt x="8" y="0"/>
                    <a:pt x="6" y="5"/>
                  </a:cubicBezTo>
                  <a:cubicBezTo>
                    <a:pt x="0" y="19"/>
                    <a:pt x="32" y="21"/>
                    <a:pt x="38" y="23"/>
                  </a:cubicBezTo>
                  <a:cubicBezTo>
                    <a:pt x="49" y="6"/>
                    <a:pt x="35" y="3"/>
                    <a:pt x="20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94" name="Freeform 104"/>
            <p:cNvSpPr/>
            <p:nvPr/>
          </p:nvSpPr>
          <p:spPr bwMode="invGray">
            <a:xfrm>
              <a:off x="4098" y="2294"/>
              <a:ext cx="76" cy="114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18"/>
                </a:cxn>
                <a:cxn ang="0">
                  <a:pos x="14" y="42"/>
                </a:cxn>
                <a:cxn ang="0">
                  <a:pos x="32" y="72"/>
                </a:cxn>
                <a:cxn ang="0">
                  <a:pos x="36" y="104"/>
                </a:cxn>
                <a:cxn ang="0">
                  <a:pos x="80" y="152"/>
                </a:cxn>
                <a:cxn ang="0">
                  <a:pos x="86" y="124"/>
                </a:cxn>
                <a:cxn ang="0">
                  <a:pos x="74" y="102"/>
                </a:cxn>
                <a:cxn ang="0">
                  <a:pos x="62" y="92"/>
                </a:cxn>
                <a:cxn ang="0">
                  <a:pos x="52" y="74"/>
                </a:cxn>
                <a:cxn ang="0">
                  <a:pos x="42" y="44"/>
                </a:cxn>
                <a:cxn ang="0">
                  <a:pos x="4" y="12"/>
                </a:cxn>
                <a:cxn ang="0">
                  <a:pos x="6" y="0"/>
                </a:cxn>
              </a:cxnLst>
              <a:rect l="0" t="0" r="r" b="b"/>
              <a:pathLst>
                <a:path w="102" h="152">
                  <a:moveTo>
                    <a:pt x="6" y="0"/>
                  </a:moveTo>
                  <a:cubicBezTo>
                    <a:pt x="4" y="6"/>
                    <a:pt x="0" y="18"/>
                    <a:pt x="0" y="18"/>
                  </a:cubicBezTo>
                  <a:cubicBezTo>
                    <a:pt x="3" y="26"/>
                    <a:pt x="9" y="35"/>
                    <a:pt x="14" y="42"/>
                  </a:cubicBezTo>
                  <a:cubicBezTo>
                    <a:pt x="17" y="58"/>
                    <a:pt x="16" y="69"/>
                    <a:pt x="32" y="72"/>
                  </a:cubicBezTo>
                  <a:cubicBezTo>
                    <a:pt x="44" y="80"/>
                    <a:pt x="40" y="91"/>
                    <a:pt x="36" y="104"/>
                  </a:cubicBezTo>
                  <a:cubicBezTo>
                    <a:pt x="57" y="118"/>
                    <a:pt x="60" y="139"/>
                    <a:pt x="80" y="152"/>
                  </a:cubicBezTo>
                  <a:cubicBezTo>
                    <a:pt x="95" y="148"/>
                    <a:pt x="102" y="135"/>
                    <a:pt x="86" y="124"/>
                  </a:cubicBezTo>
                  <a:cubicBezTo>
                    <a:pt x="72" y="129"/>
                    <a:pt x="78" y="110"/>
                    <a:pt x="74" y="102"/>
                  </a:cubicBezTo>
                  <a:cubicBezTo>
                    <a:pt x="72" y="98"/>
                    <a:pt x="65" y="94"/>
                    <a:pt x="62" y="92"/>
                  </a:cubicBezTo>
                  <a:cubicBezTo>
                    <a:pt x="59" y="82"/>
                    <a:pt x="65" y="65"/>
                    <a:pt x="52" y="74"/>
                  </a:cubicBezTo>
                  <a:cubicBezTo>
                    <a:pt x="46" y="65"/>
                    <a:pt x="47" y="54"/>
                    <a:pt x="42" y="44"/>
                  </a:cubicBezTo>
                  <a:cubicBezTo>
                    <a:pt x="36" y="32"/>
                    <a:pt x="16" y="18"/>
                    <a:pt x="4" y="12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95" name="Freeform 105"/>
            <p:cNvSpPr/>
            <p:nvPr/>
          </p:nvSpPr>
          <p:spPr bwMode="invGray">
            <a:xfrm>
              <a:off x="4159" y="2412"/>
              <a:ext cx="55" cy="78"/>
            </a:xfrm>
            <a:custGeom>
              <a:avLst/>
              <a:gdLst/>
              <a:ahLst/>
              <a:cxnLst>
                <a:cxn ang="0">
                  <a:pos x="64" y="22"/>
                </a:cxn>
                <a:cxn ang="0">
                  <a:pos x="74" y="40"/>
                </a:cxn>
                <a:cxn ang="0">
                  <a:pos x="30" y="84"/>
                </a:cxn>
                <a:cxn ang="0">
                  <a:pos x="32" y="100"/>
                </a:cxn>
                <a:cxn ang="0">
                  <a:pos x="20" y="94"/>
                </a:cxn>
                <a:cxn ang="0">
                  <a:pos x="6" y="84"/>
                </a:cxn>
                <a:cxn ang="0">
                  <a:pos x="0" y="82"/>
                </a:cxn>
                <a:cxn ang="0">
                  <a:pos x="10" y="58"/>
                </a:cxn>
                <a:cxn ang="0">
                  <a:pos x="12" y="52"/>
                </a:cxn>
                <a:cxn ang="0">
                  <a:pos x="2" y="24"/>
                </a:cxn>
                <a:cxn ang="0">
                  <a:pos x="4" y="14"/>
                </a:cxn>
                <a:cxn ang="0">
                  <a:pos x="26" y="22"/>
                </a:cxn>
                <a:cxn ang="0">
                  <a:pos x="36" y="36"/>
                </a:cxn>
                <a:cxn ang="0">
                  <a:pos x="64" y="22"/>
                </a:cxn>
              </a:cxnLst>
              <a:rect l="0" t="0" r="r" b="b"/>
              <a:pathLst>
                <a:path w="74" h="103">
                  <a:moveTo>
                    <a:pt x="64" y="22"/>
                  </a:moveTo>
                  <a:cubicBezTo>
                    <a:pt x="73" y="36"/>
                    <a:pt x="70" y="29"/>
                    <a:pt x="74" y="40"/>
                  </a:cubicBezTo>
                  <a:cubicBezTo>
                    <a:pt x="70" y="77"/>
                    <a:pt x="68" y="81"/>
                    <a:pt x="30" y="84"/>
                  </a:cubicBezTo>
                  <a:cubicBezTo>
                    <a:pt x="33" y="88"/>
                    <a:pt x="39" y="95"/>
                    <a:pt x="32" y="100"/>
                  </a:cubicBezTo>
                  <a:cubicBezTo>
                    <a:pt x="28" y="103"/>
                    <a:pt x="24" y="95"/>
                    <a:pt x="20" y="94"/>
                  </a:cubicBezTo>
                  <a:cubicBezTo>
                    <a:pt x="17" y="84"/>
                    <a:pt x="20" y="89"/>
                    <a:pt x="6" y="84"/>
                  </a:cubicBezTo>
                  <a:cubicBezTo>
                    <a:pt x="4" y="83"/>
                    <a:pt x="0" y="82"/>
                    <a:pt x="0" y="82"/>
                  </a:cubicBezTo>
                  <a:cubicBezTo>
                    <a:pt x="3" y="73"/>
                    <a:pt x="7" y="67"/>
                    <a:pt x="10" y="58"/>
                  </a:cubicBezTo>
                  <a:cubicBezTo>
                    <a:pt x="11" y="56"/>
                    <a:pt x="12" y="52"/>
                    <a:pt x="12" y="52"/>
                  </a:cubicBezTo>
                  <a:cubicBezTo>
                    <a:pt x="10" y="42"/>
                    <a:pt x="8" y="33"/>
                    <a:pt x="2" y="24"/>
                  </a:cubicBezTo>
                  <a:cubicBezTo>
                    <a:pt x="3" y="21"/>
                    <a:pt x="2" y="17"/>
                    <a:pt x="4" y="14"/>
                  </a:cubicBezTo>
                  <a:cubicBezTo>
                    <a:pt x="11" y="0"/>
                    <a:pt x="18" y="19"/>
                    <a:pt x="26" y="22"/>
                  </a:cubicBezTo>
                  <a:cubicBezTo>
                    <a:pt x="31" y="36"/>
                    <a:pt x="26" y="33"/>
                    <a:pt x="36" y="36"/>
                  </a:cubicBezTo>
                  <a:cubicBezTo>
                    <a:pt x="45" y="30"/>
                    <a:pt x="55" y="28"/>
                    <a:pt x="64" y="2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96" name="Freeform 106"/>
            <p:cNvSpPr/>
            <p:nvPr/>
          </p:nvSpPr>
          <p:spPr bwMode="invGray">
            <a:xfrm>
              <a:off x="4123" y="2492"/>
              <a:ext cx="109" cy="189"/>
            </a:xfrm>
            <a:custGeom>
              <a:avLst/>
              <a:gdLst/>
              <a:ahLst/>
              <a:cxnLst>
                <a:cxn ang="0">
                  <a:pos x="82" y="100"/>
                </a:cxn>
                <a:cxn ang="0">
                  <a:pos x="66" y="106"/>
                </a:cxn>
                <a:cxn ang="0">
                  <a:pos x="64" y="132"/>
                </a:cxn>
                <a:cxn ang="0">
                  <a:pos x="22" y="146"/>
                </a:cxn>
                <a:cxn ang="0">
                  <a:pos x="8" y="168"/>
                </a:cxn>
                <a:cxn ang="0">
                  <a:pos x="20" y="182"/>
                </a:cxn>
                <a:cxn ang="0">
                  <a:pos x="8" y="198"/>
                </a:cxn>
                <a:cxn ang="0">
                  <a:pos x="24" y="252"/>
                </a:cxn>
                <a:cxn ang="0">
                  <a:pos x="28" y="214"/>
                </a:cxn>
                <a:cxn ang="0">
                  <a:pos x="22" y="192"/>
                </a:cxn>
                <a:cxn ang="0">
                  <a:pos x="42" y="176"/>
                </a:cxn>
                <a:cxn ang="0">
                  <a:pos x="52" y="158"/>
                </a:cxn>
                <a:cxn ang="0">
                  <a:pos x="66" y="174"/>
                </a:cxn>
                <a:cxn ang="0">
                  <a:pos x="44" y="190"/>
                </a:cxn>
                <a:cxn ang="0">
                  <a:pos x="56" y="200"/>
                </a:cxn>
                <a:cxn ang="0">
                  <a:pos x="68" y="178"/>
                </a:cxn>
                <a:cxn ang="0">
                  <a:pos x="84" y="184"/>
                </a:cxn>
                <a:cxn ang="0">
                  <a:pos x="104" y="148"/>
                </a:cxn>
                <a:cxn ang="0">
                  <a:pos x="114" y="156"/>
                </a:cxn>
                <a:cxn ang="0">
                  <a:pos x="136" y="148"/>
                </a:cxn>
                <a:cxn ang="0">
                  <a:pos x="146" y="130"/>
                </a:cxn>
                <a:cxn ang="0">
                  <a:pos x="142" y="110"/>
                </a:cxn>
                <a:cxn ang="0">
                  <a:pos x="134" y="98"/>
                </a:cxn>
                <a:cxn ang="0">
                  <a:pos x="122" y="40"/>
                </a:cxn>
                <a:cxn ang="0">
                  <a:pos x="94" y="0"/>
                </a:cxn>
                <a:cxn ang="0">
                  <a:pos x="78" y="12"/>
                </a:cxn>
                <a:cxn ang="0">
                  <a:pos x="96" y="34"/>
                </a:cxn>
                <a:cxn ang="0">
                  <a:pos x="96" y="64"/>
                </a:cxn>
                <a:cxn ang="0">
                  <a:pos x="82" y="100"/>
                </a:cxn>
              </a:cxnLst>
              <a:rect l="0" t="0" r="r" b="b"/>
              <a:pathLst>
                <a:path w="146" h="252">
                  <a:moveTo>
                    <a:pt x="82" y="100"/>
                  </a:moveTo>
                  <a:cubicBezTo>
                    <a:pt x="70" y="88"/>
                    <a:pt x="69" y="92"/>
                    <a:pt x="66" y="106"/>
                  </a:cubicBezTo>
                  <a:cubicBezTo>
                    <a:pt x="65" y="115"/>
                    <a:pt x="68" y="124"/>
                    <a:pt x="64" y="132"/>
                  </a:cubicBezTo>
                  <a:cubicBezTo>
                    <a:pt x="63" y="133"/>
                    <a:pt x="28" y="142"/>
                    <a:pt x="22" y="146"/>
                  </a:cubicBezTo>
                  <a:cubicBezTo>
                    <a:pt x="18" y="157"/>
                    <a:pt x="18" y="162"/>
                    <a:pt x="8" y="168"/>
                  </a:cubicBezTo>
                  <a:cubicBezTo>
                    <a:pt x="0" y="180"/>
                    <a:pt x="7" y="180"/>
                    <a:pt x="20" y="182"/>
                  </a:cubicBezTo>
                  <a:cubicBezTo>
                    <a:pt x="17" y="190"/>
                    <a:pt x="15" y="193"/>
                    <a:pt x="8" y="198"/>
                  </a:cubicBezTo>
                  <a:cubicBezTo>
                    <a:pt x="10" y="214"/>
                    <a:pt x="9" y="242"/>
                    <a:pt x="24" y="252"/>
                  </a:cubicBezTo>
                  <a:cubicBezTo>
                    <a:pt x="42" y="246"/>
                    <a:pt x="31" y="227"/>
                    <a:pt x="28" y="214"/>
                  </a:cubicBezTo>
                  <a:cubicBezTo>
                    <a:pt x="26" y="207"/>
                    <a:pt x="22" y="192"/>
                    <a:pt x="22" y="192"/>
                  </a:cubicBezTo>
                  <a:cubicBezTo>
                    <a:pt x="25" y="180"/>
                    <a:pt x="33" y="182"/>
                    <a:pt x="42" y="176"/>
                  </a:cubicBezTo>
                  <a:cubicBezTo>
                    <a:pt x="44" y="169"/>
                    <a:pt x="52" y="158"/>
                    <a:pt x="52" y="158"/>
                  </a:cubicBezTo>
                  <a:cubicBezTo>
                    <a:pt x="58" y="164"/>
                    <a:pt x="63" y="166"/>
                    <a:pt x="66" y="174"/>
                  </a:cubicBezTo>
                  <a:cubicBezTo>
                    <a:pt x="59" y="178"/>
                    <a:pt x="51" y="188"/>
                    <a:pt x="44" y="190"/>
                  </a:cubicBezTo>
                  <a:cubicBezTo>
                    <a:pt x="36" y="202"/>
                    <a:pt x="46" y="202"/>
                    <a:pt x="56" y="200"/>
                  </a:cubicBezTo>
                  <a:cubicBezTo>
                    <a:pt x="60" y="189"/>
                    <a:pt x="59" y="184"/>
                    <a:pt x="68" y="178"/>
                  </a:cubicBezTo>
                  <a:cubicBezTo>
                    <a:pt x="77" y="181"/>
                    <a:pt x="75" y="187"/>
                    <a:pt x="84" y="184"/>
                  </a:cubicBezTo>
                  <a:cubicBezTo>
                    <a:pt x="92" y="171"/>
                    <a:pt x="91" y="157"/>
                    <a:pt x="104" y="148"/>
                  </a:cubicBezTo>
                  <a:cubicBezTo>
                    <a:pt x="108" y="149"/>
                    <a:pt x="110" y="155"/>
                    <a:pt x="114" y="156"/>
                  </a:cubicBezTo>
                  <a:cubicBezTo>
                    <a:pt x="120" y="158"/>
                    <a:pt x="131" y="151"/>
                    <a:pt x="136" y="148"/>
                  </a:cubicBezTo>
                  <a:cubicBezTo>
                    <a:pt x="145" y="134"/>
                    <a:pt x="142" y="141"/>
                    <a:pt x="146" y="130"/>
                  </a:cubicBezTo>
                  <a:cubicBezTo>
                    <a:pt x="146" y="127"/>
                    <a:pt x="145" y="115"/>
                    <a:pt x="142" y="110"/>
                  </a:cubicBezTo>
                  <a:cubicBezTo>
                    <a:pt x="140" y="106"/>
                    <a:pt x="134" y="98"/>
                    <a:pt x="134" y="98"/>
                  </a:cubicBezTo>
                  <a:cubicBezTo>
                    <a:pt x="131" y="78"/>
                    <a:pt x="142" y="53"/>
                    <a:pt x="122" y="40"/>
                  </a:cubicBezTo>
                  <a:cubicBezTo>
                    <a:pt x="112" y="26"/>
                    <a:pt x="109" y="10"/>
                    <a:pt x="94" y="0"/>
                  </a:cubicBezTo>
                  <a:cubicBezTo>
                    <a:pt x="87" y="4"/>
                    <a:pt x="86" y="9"/>
                    <a:pt x="78" y="12"/>
                  </a:cubicBezTo>
                  <a:cubicBezTo>
                    <a:pt x="67" y="29"/>
                    <a:pt x="80" y="31"/>
                    <a:pt x="96" y="34"/>
                  </a:cubicBezTo>
                  <a:cubicBezTo>
                    <a:pt x="103" y="44"/>
                    <a:pt x="100" y="53"/>
                    <a:pt x="96" y="64"/>
                  </a:cubicBezTo>
                  <a:cubicBezTo>
                    <a:pt x="96" y="68"/>
                    <a:pt x="95" y="106"/>
                    <a:pt x="82" y="10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97" name="Freeform 107"/>
            <p:cNvSpPr/>
            <p:nvPr/>
          </p:nvSpPr>
          <p:spPr bwMode="invGray">
            <a:xfrm>
              <a:off x="3062" y="1988"/>
              <a:ext cx="52" cy="30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65" y="20"/>
                </a:cxn>
                <a:cxn ang="0">
                  <a:pos x="41" y="24"/>
                </a:cxn>
                <a:cxn ang="0">
                  <a:pos x="31" y="40"/>
                </a:cxn>
                <a:cxn ang="0">
                  <a:pos x="7" y="38"/>
                </a:cxn>
                <a:cxn ang="0">
                  <a:pos x="1" y="36"/>
                </a:cxn>
                <a:cxn ang="0">
                  <a:pos x="33" y="20"/>
                </a:cxn>
                <a:cxn ang="0">
                  <a:pos x="59" y="0"/>
                </a:cxn>
              </a:cxnLst>
              <a:rect l="0" t="0" r="r" b="b"/>
              <a:pathLst>
                <a:path w="70" h="40">
                  <a:moveTo>
                    <a:pt x="59" y="0"/>
                  </a:moveTo>
                  <a:cubicBezTo>
                    <a:pt x="68" y="3"/>
                    <a:pt x="70" y="10"/>
                    <a:pt x="65" y="20"/>
                  </a:cubicBezTo>
                  <a:cubicBezTo>
                    <a:pt x="61" y="27"/>
                    <a:pt x="49" y="23"/>
                    <a:pt x="41" y="24"/>
                  </a:cubicBezTo>
                  <a:cubicBezTo>
                    <a:pt x="36" y="38"/>
                    <a:pt x="41" y="34"/>
                    <a:pt x="31" y="40"/>
                  </a:cubicBezTo>
                  <a:cubicBezTo>
                    <a:pt x="23" y="39"/>
                    <a:pt x="15" y="39"/>
                    <a:pt x="7" y="38"/>
                  </a:cubicBezTo>
                  <a:cubicBezTo>
                    <a:pt x="5" y="38"/>
                    <a:pt x="0" y="38"/>
                    <a:pt x="1" y="36"/>
                  </a:cubicBezTo>
                  <a:cubicBezTo>
                    <a:pt x="7" y="26"/>
                    <a:pt x="23" y="23"/>
                    <a:pt x="33" y="20"/>
                  </a:cubicBezTo>
                  <a:cubicBezTo>
                    <a:pt x="39" y="11"/>
                    <a:pt x="51" y="8"/>
                    <a:pt x="5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98" name="Freeform 108"/>
            <p:cNvSpPr/>
            <p:nvPr/>
          </p:nvSpPr>
          <p:spPr bwMode="invGray">
            <a:xfrm>
              <a:off x="2955" y="1997"/>
              <a:ext cx="19" cy="22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18"/>
                </a:cxn>
                <a:cxn ang="0">
                  <a:pos x="18" y="26"/>
                </a:cxn>
                <a:cxn ang="0">
                  <a:pos x="18" y="0"/>
                </a:cxn>
              </a:cxnLst>
              <a:rect l="0" t="0" r="r" b="b"/>
              <a:pathLst>
                <a:path w="26" h="29">
                  <a:moveTo>
                    <a:pt x="18" y="0"/>
                  </a:moveTo>
                  <a:cubicBezTo>
                    <a:pt x="9" y="6"/>
                    <a:pt x="4" y="7"/>
                    <a:pt x="0" y="18"/>
                  </a:cubicBezTo>
                  <a:cubicBezTo>
                    <a:pt x="7" y="25"/>
                    <a:pt x="9" y="29"/>
                    <a:pt x="18" y="26"/>
                  </a:cubicBezTo>
                  <a:cubicBezTo>
                    <a:pt x="22" y="14"/>
                    <a:pt x="26" y="12"/>
                    <a:pt x="1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99" name="Freeform 109"/>
            <p:cNvSpPr/>
            <p:nvPr/>
          </p:nvSpPr>
          <p:spPr bwMode="invGray">
            <a:xfrm>
              <a:off x="2979" y="1996"/>
              <a:ext cx="37" cy="27"/>
            </a:xfrm>
            <a:custGeom>
              <a:avLst/>
              <a:gdLst/>
              <a:ahLst/>
              <a:cxnLst>
                <a:cxn ang="0">
                  <a:pos x="14" y="6"/>
                </a:cxn>
                <a:cxn ang="0">
                  <a:pos x="0" y="18"/>
                </a:cxn>
                <a:cxn ang="0">
                  <a:pos x="6" y="32"/>
                </a:cxn>
                <a:cxn ang="0">
                  <a:pos x="18" y="36"/>
                </a:cxn>
                <a:cxn ang="0">
                  <a:pos x="40" y="26"/>
                </a:cxn>
                <a:cxn ang="0">
                  <a:pos x="14" y="6"/>
                </a:cxn>
              </a:cxnLst>
              <a:rect l="0" t="0" r="r" b="b"/>
              <a:pathLst>
                <a:path w="49" h="36">
                  <a:moveTo>
                    <a:pt x="14" y="6"/>
                  </a:moveTo>
                  <a:cubicBezTo>
                    <a:pt x="11" y="14"/>
                    <a:pt x="7" y="13"/>
                    <a:pt x="0" y="18"/>
                  </a:cubicBezTo>
                  <a:cubicBezTo>
                    <a:pt x="1" y="22"/>
                    <a:pt x="2" y="29"/>
                    <a:pt x="6" y="32"/>
                  </a:cubicBezTo>
                  <a:cubicBezTo>
                    <a:pt x="10" y="34"/>
                    <a:pt x="18" y="36"/>
                    <a:pt x="18" y="36"/>
                  </a:cubicBezTo>
                  <a:cubicBezTo>
                    <a:pt x="24" y="27"/>
                    <a:pt x="30" y="28"/>
                    <a:pt x="40" y="26"/>
                  </a:cubicBezTo>
                  <a:cubicBezTo>
                    <a:pt x="49" y="0"/>
                    <a:pt x="26" y="18"/>
                    <a:pt x="14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00" name="Freeform 110"/>
            <p:cNvSpPr/>
            <p:nvPr/>
          </p:nvSpPr>
          <p:spPr bwMode="invGray">
            <a:xfrm>
              <a:off x="3040" y="1987"/>
              <a:ext cx="20" cy="16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3" y="12"/>
                </a:cxn>
                <a:cxn ang="0">
                  <a:pos x="19" y="22"/>
                </a:cxn>
                <a:cxn ang="0">
                  <a:pos x="11" y="0"/>
                </a:cxn>
              </a:cxnLst>
              <a:rect l="0" t="0" r="r" b="b"/>
              <a:pathLst>
                <a:path w="27" h="22">
                  <a:moveTo>
                    <a:pt x="11" y="0"/>
                  </a:moveTo>
                  <a:cubicBezTo>
                    <a:pt x="8" y="4"/>
                    <a:pt x="0" y="8"/>
                    <a:pt x="3" y="12"/>
                  </a:cubicBezTo>
                  <a:cubicBezTo>
                    <a:pt x="6" y="17"/>
                    <a:pt x="19" y="22"/>
                    <a:pt x="19" y="22"/>
                  </a:cubicBezTo>
                  <a:cubicBezTo>
                    <a:pt x="27" y="10"/>
                    <a:pt x="15" y="11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01" name="Freeform 111"/>
            <p:cNvSpPr/>
            <p:nvPr/>
          </p:nvSpPr>
          <p:spPr bwMode="invGray">
            <a:xfrm>
              <a:off x="3022" y="2005"/>
              <a:ext cx="15" cy="13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9" y="18"/>
                </a:cxn>
                <a:cxn ang="0">
                  <a:pos x="11" y="0"/>
                </a:cxn>
              </a:cxnLst>
              <a:rect l="0" t="0" r="r" b="b"/>
              <a:pathLst>
                <a:path w="20" h="18">
                  <a:moveTo>
                    <a:pt x="11" y="0"/>
                  </a:moveTo>
                  <a:cubicBezTo>
                    <a:pt x="1" y="14"/>
                    <a:pt x="0" y="9"/>
                    <a:pt x="9" y="18"/>
                  </a:cubicBezTo>
                  <a:cubicBezTo>
                    <a:pt x="20" y="14"/>
                    <a:pt x="16" y="18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02" name="Freeform 112"/>
            <p:cNvSpPr/>
            <p:nvPr/>
          </p:nvSpPr>
          <p:spPr bwMode="invGray">
            <a:xfrm>
              <a:off x="4162" y="2021"/>
              <a:ext cx="18" cy="33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8" y="16"/>
                </a:cxn>
                <a:cxn ang="0">
                  <a:pos x="0" y="34"/>
                </a:cxn>
                <a:cxn ang="0">
                  <a:pos x="16" y="40"/>
                </a:cxn>
                <a:cxn ang="0">
                  <a:pos x="24" y="0"/>
                </a:cxn>
              </a:cxnLst>
              <a:rect l="0" t="0" r="r" b="b"/>
              <a:pathLst>
                <a:path w="24" h="44">
                  <a:moveTo>
                    <a:pt x="24" y="0"/>
                  </a:moveTo>
                  <a:cubicBezTo>
                    <a:pt x="19" y="7"/>
                    <a:pt x="15" y="11"/>
                    <a:pt x="8" y="16"/>
                  </a:cubicBezTo>
                  <a:cubicBezTo>
                    <a:pt x="4" y="21"/>
                    <a:pt x="0" y="34"/>
                    <a:pt x="0" y="34"/>
                  </a:cubicBezTo>
                  <a:cubicBezTo>
                    <a:pt x="3" y="44"/>
                    <a:pt x="7" y="42"/>
                    <a:pt x="16" y="40"/>
                  </a:cubicBezTo>
                  <a:cubicBezTo>
                    <a:pt x="20" y="27"/>
                    <a:pt x="24" y="14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03" name="Freeform 113"/>
            <p:cNvSpPr/>
            <p:nvPr/>
          </p:nvSpPr>
          <p:spPr bwMode="invGray">
            <a:xfrm>
              <a:off x="3278" y="3473"/>
              <a:ext cx="31" cy="18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26" y="24"/>
                </a:cxn>
                <a:cxn ang="0">
                  <a:pos x="30" y="0"/>
                </a:cxn>
              </a:cxnLst>
              <a:rect l="0" t="0" r="r" b="b"/>
              <a:pathLst>
                <a:path w="41" h="24">
                  <a:moveTo>
                    <a:pt x="30" y="0"/>
                  </a:moveTo>
                  <a:cubicBezTo>
                    <a:pt x="4" y="4"/>
                    <a:pt x="0" y="17"/>
                    <a:pt x="26" y="24"/>
                  </a:cubicBezTo>
                  <a:cubicBezTo>
                    <a:pt x="41" y="19"/>
                    <a:pt x="38" y="10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04" name="Freeform 114"/>
            <p:cNvSpPr/>
            <p:nvPr/>
          </p:nvSpPr>
          <p:spPr bwMode="invGray">
            <a:xfrm>
              <a:off x="3318" y="3466"/>
              <a:ext cx="10" cy="1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" y="11"/>
                </a:cxn>
                <a:cxn ang="0">
                  <a:pos x="9" y="20"/>
                </a:cxn>
                <a:cxn ang="0">
                  <a:pos x="10" y="5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05" name="Freeform 115"/>
            <p:cNvSpPr/>
            <p:nvPr/>
          </p:nvSpPr>
          <p:spPr bwMode="invGray">
            <a:xfrm>
              <a:off x="3251" y="3312"/>
              <a:ext cx="9" cy="1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" y="11"/>
                </a:cxn>
                <a:cxn ang="0">
                  <a:pos x="9" y="20"/>
                </a:cxn>
                <a:cxn ang="0">
                  <a:pos x="10" y="5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06" name="Freeform 116"/>
            <p:cNvSpPr/>
            <p:nvPr/>
          </p:nvSpPr>
          <p:spPr bwMode="invGray">
            <a:xfrm>
              <a:off x="3311" y="3239"/>
              <a:ext cx="11" cy="19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13"/>
                </a:cxn>
                <a:cxn ang="0">
                  <a:pos x="12" y="24"/>
                </a:cxn>
                <a:cxn ang="0">
                  <a:pos x="6" y="0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07" name="Freeform 117"/>
            <p:cNvSpPr/>
            <p:nvPr/>
          </p:nvSpPr>
          <p:spPr bwMode="invGray">
            <a:xfrm>
              <a:off x="3287" y="3238"/>
              <a:ext cx="11" cy="19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13"/>
                </a:cxn>
                <a:cxn ang="0">
                  <a:pos x="12" y="24"/>
                </a:cxn>
                <a:cxn ang="0">
                  <a:pos x="6" y="0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08" name="Freeform 118"/>
            <p:cNvSpPr/>
            <p:nvPr/>
          </p:nvSpPr>
          <p:spPr bwMode="invGray">
            <a:xfrm>
              <a:off x="3276" y="3260"/>
              <a:ext cx="10" cy="1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" y="11"/>
                </a:cxn>
                <a:cxn ang="0">
                  <a:pos x="9" y="20"/>
                </a:cxn>
                <a:cxn ang="0">
                  <a:pos x="10" y="5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09" name="Freeform 119"/>
            <p:cNvSpPr/>
            <p:nvPr/>
          </p:nvSpPr>
          <p:spPr bwMode="invGray">
            <a:xfrm>
              <a:off x="3251" y="3294"/>
              <a:ext cx="9" cy="1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" y="11"/>
                </a:cxn>
                <a:cxn ang="0">
                  <a:pos x="9" y="20"/>
                </a:cxn>
                <a:cxn ang="0">
                  <a:pos x="10" y="5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10" name="Freeform 120"/>
            <p:cNvSpPr/>
            <p:nvPr/>
          </p:nvSpPr>
          <p:spPr bwMode="invGray">
            <a:xfrm>
              <a:off x="3270" y="3281"/>
              <a:ext cx="10" cy="1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" y="11"/>
                </a:cxn>
                <a:cxn ang="0">
                  <a:pos x="9" y="20"/>
                </a:cxn>
                <a:cxn ang="0">
                  <a:pos x="10" y="5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11" name="Freeform 121"/>
            <p:cNvSpPr/>
            <p:nvPr/>
          </p:nvSpPr>
          <p:spPr bwMode="invGray">
            <a:xfrm>
              <a:off x="2537" y="2293"/>
              <a:ext cx="10" cy="1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" y="11"/>
                </a:cxn>
                <a:cxn ang="0">
                  <a:pos x="9" y="20"/>
                </a:cxn>
                <a:cxn ang="0">
                  <a:pos x="10" y="5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12" name="Freeform 122"/>
            <p:cNvSpPr/>
            <p:nvPr/>
          </p:nvSpPr>
          <p:spPr bwMode="invGray">
            <a:xfrm>
              <a:off x="2476" y="2259"/>
              <a:ext cx="10" cy="1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" y="11"/>
                </a:cxn>
                <a:cxn ang="0">
                  <a:pos x="9" y="20"/>
                </a:cxn>
                <a:cxn ang="0">
                  <a:pos x="10" y="5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13" name="Freeform 123"/>
            <p:cNvSpPr/>
            <p:nvPr/>
          </p:nvSpPr>
          <p:spPr bwMode="invGray">
            <a:xfrm>
              <a:off x="2238" y="2042"/>
              <a:ext cx="2060" cy="1644"/>
            </a:xfrm>
            <a:custGeom>
              <a:avLst/>
              <a:gdLst/>
              <a:ahLst/>
              <a:cxnLst>
                <a:cxn ang="0">
                  <a:pos x="452" y="653"/>
                </a:cxn>
                <a:cxn ang="0">
                  <a:pos x="333" y="595"/>
                </a:cxn>
                <a:cxn ang="0">
                  <a:pos x="158" y="645"/>
                </a:cxn>
                <a:cxn ang="0">
                  <a:pos x="46" y="759"/>
                </a:cxn>
                <a:cxn ang="0">
                  <a:pos x="12" y="941"/>
                </a:cxn>
                <a:cxn ang="0">
                  <a:pos x="146" y="1059"/>
                </a:cxn>
                <a:cxn ang="0">
                  <a:pos x="308" y="1041"/>
                </a:cxn>
                <a:cxn ang="0">
                  <a:pos x="396" y="1138"/>
                </a:cxn>
                <a:cxn ang="0">
                  <a:pos x="452" y="1447"/>
                </a:cxn>
                <a:cxn ang="0">
                  <a:pos x="497" y="1628"/>
                </a:cxn>
                <a:cxn ang="0">
                  <a:pos x="704" y="1574"/>
                </a:cxn>
                <a:cxn ang="0">
                  <a:pos x="817" y="1380"/>
                </a:cxn>
                <a:cxn ang="0">
                  <a:pos x="885" y="1153"/>
                </a:cxn>
                <a:cxn ang="0">
                  <a:pos x="998" y="999"/>
                </a:cxn>
                <a:cxn ang="0">
                  <a:pos x="796" y="856"/>
                </a:cxn>
                <a:cxn ang="0">
                  <a:pos x="817" y="819"/>
                </a:cxn>
                <a:cxn ang="0">
                  <a:pos x="1003" y="916"/>
                </a:cxn>
                <a:cxn ang="0">
                  <a:pos x="1098" y="792"/>
                </a:cxn>
                <a:cxn ang="0">
                  <a:pos x="1046" y="763"/>
                </a:cxn>
                <a:cxn ang="0">
                  <a:pos x="929" y="716"/>
                </a:cxn>
                <a:cxn ang="0">
                  <a:pos x="1141" y="761"/>
                </a:cxn>
                <a:cxn ang="0">
                  <a:pos x="1296" y="852"/>
                </a:cxn>
                <a:cxn ang="0">
                  <a:pos x="1373" y="1033"/>
                </a:cxn>
                <a:cxn ang="0">
                  <a:pos x="1608" y="847"/>
                </a:cxn>
                <a:cxn ang="0">
                  <a:pos x="1704" y="1030"/>
                </a:cxn>
                <a:cxn ang="0">
                  <a:pos x="1707" y="874"/>
                </a:cxn>
                <a:cxn ang="0">
                  <a:pos x="1759" y="800"/>
                </a:cxn>
                <a:cxn ang="0">
                  <a:pos x="1783" y="544"/>
                </a:cxn>
                <a:cxn ang="0">
                  <a:pos x="1824" y="528"/>
                </a:cxn>
                <a:cxn ang="0">
                  <a:pos x="1844" y="427"/>
                </a:cxn>
                <a:cxn ang="0">
                  <a:pos x="1805" y="226"/>
                </a:cxn>
                <a:cxn ang="0">
                  <a:pos x="1899" y="108"/>
                </a:cxn>
                <a:cxn ang="0">
                  <a:pos x="1947" y="209"/>
                </a:cxn>
                <a:cxn ang="0">
                  <a:pos x="1943" y="123"/>
                </a:cxn>
                <a:cxn ang="0">
                  <a:pos x="1975" y="51"/>
                </a:cxn>
                <a:cxn ang="0">
                  <a:pos x="2038" y="0"/>
                </a:cxn>
                <a:cxn ang="0">
                  <a:pos x="1820" y="63"/>
                </a:cxn>
                <a:cxn ang="0">
                  <a:pos x="1583" y="83"/>
                </a:cxn>
                <a:cxn ang="0">
                  <a:pos x="1349" y="30"/>
                </a:cxn>
                <a:cxn ang="0">
                  <a:pos x="1132" y="65"/>
                </a:cxn>
                <a:cxn ang="0">
                  <a:pos x="1040" y="170"/>
                </a:cxn>
                <a:cxn ang="0">
                  <a:pos x="926" y="137"/>
                </a:cxn>
                <a:cxn ang="0">
                  <a:pos x="758" y="183"/>
                </a:cxn>
                <a:cxn ang="0">
                  <a:pos x="667" y="140"/>
                </a:cxn>
                <a:cxn ang="0">
                  <a:pos x="364" y="248"/>
                </a:cxn>
                <a:cxn ang="0">
                  <a:pos x="535" y="213"/>
                </a:cxn>
                <a:cxn ang="0">
                  <a:pos x="638" y="276"/>
                </a:cxn>
                <a:cxn ang="0">
                  <a:pos x="443" y="357"/>
                </a:cxn>
                <a:cxn ang="0">
                  <a:pos x="275" y="416"/>
                </a:cxn>
                <a:cxn ang="0">
                  <a:pos x="167" y="537"/>
                </a:cxn>
                <a:cxn ang="0">
                  <a:pos x="283" y="552"/>
                </a:cxn>
                <a:cxn ang="0">
                  <a:pos x="381" y="573"/>
                </a:cxn>
                <a:cxn ang="0">
                  <a:pos x="493" y="590"/>
                </a:cxn>
                <a:cxn ang="0">
                  <a:pos x="487" y="512"/>
                </a:cxn>
                <a:cxn ang="0">
                  <a:pos x="592" y="548"/>
                </a:cxn>
                <a:cxn ang="0">
                  <a:pos x="686" y="470"/>
                </a:cxn>
                <a:cxn ang="0">
                  <a:pos x="772" y="480"/>
                </a:cxn>
                <a:cxn ang="0">
                  <a:pos x="639" y="598"/>
                </a:cxn>
              </a:cxnLst>
              <a:rect l="0" t="0" r="r" b="b"/>
              <a:pathLst>
                <a:path w="2060" h="1644">
                  <a:moveTo>
                    <a:pt x="697" y="677"/>
                  </a:moveTo>
                  <a:cubicBezTo>
                    <a:pt x="659" y="675"/>
                    <a:pt x="652" y="669"/>
                    <a:pt x="618" y="667"/>
                  </a:cubicBezTo>
                  <a:cubicBezTo>
                    <a:pt x="607" y="666"/>
                    <a:pt x="594" y="661"/>
                    <a:pt x="582" y="658"/>
                  </a:cubicBezTo>
                  <a:cubicBezTo>
                    <a:pt x="577" y="655"/>
                    <a:pt x="568" y="650"/>
                    <a:pt x="568" y="650"/>
                  </a:cubicBezTo>
                  <a:cubicBezTo>
                    <a:pt x="551" y="652"/>
                    <a:pt x="557" y="655"/>
                    <a:pt x="546" y="658"/>
                  </a:cubicBezTo>
                  <a:cubicBezTo>
                    <a:pt x="540" y="667"/>
                    <a:pt x="542" y="669"/>
                    <a:pt x="546" y="677"/>
                  </a:cubicBezTo>
                  <a:cubicBezTo>
                    <a:pt x="548" y="680"/>
                    <a:pt x="550" y="686"/>
                    <a:pt x="550" y="686"/>
                  </a:cubicBezTo>
                  <a:cubicBezTo>
                    <a:pt x="526" y="694"/>
                    <a:pt x="506" y="678"/>
                    <a:pt x="488" y="670"/>
                  </a:cubicBezTo>
                  <a:cubicBezTo>
                    <a:pt x="481" y="653"/>
                    <a:pt x="472" y="655"/>
                    <a:pt x="452" y="653"/>
                  </a:cubicBezTo>
                  <a:cubicBezTo>
                    <a:pt x="446" y="648"/>
                    <a:pt x="444" y="648"/>
                    <a:pt x="437" y="650"/>
                  </a:cubicBezTo>
                  <a:cubicBezTo>
                    <a:pt x="427" y="647"/>
                    <a:pt x="433" y="648"/>
                    <a:pt x="423" y="642"/>
                  </a:cubicBezTo>
                  <a:cubicBezTo>
                    <a:pt x="421" y="641"/>
                    <a:pt x="418" y="639"/>
                    <a:pt x="418" y="639"/>
                  </a:cubicBezTo>
                  <a:cubicBezTo>
                    <a:pt x="416" y="638"/>
                    <a:pt x="413" y="633"/>
                    <a:pt x="413" y="630"/>
                  </a:cubicBezTo>
                  <a:cubicBezTo>
                    <a:pt x="415" y="625"/>
                    <a:pt x="418" y="616"/>
                    <a:pt x="418" y="616"/>
                  </a:cubicBezTo>
                  <a:cubicBezTo>
                    <a:pt x="416" y="592"/>
                    <a:pt x="421" y="588"/>
                    <a:pt x="398" y="591"/>
                  </a:cubicBezTo>
                  <a:cubicBezTo>
                    <a:pt x="390" y="598"/>
                    <a:pt x="390" y="595"/>
                    <a:pt x="381" y="592"/>
                  </a:cubicBezTo>
                  <a:cubicBezTo>
                    <a:pt x="370" y="592"/>
                    <a:pt x="361" y="595"/>
                    <a:pt x="348" y="597"/>
                  </a:cubicBezTo>
                  <a:cubicBezTo>
                    <a:pt x="344" y="595"/>
                    <a:pt x="337" y="597"/>
                    <a:pt x="333" y="595"/>
                  </a:cubicBezTo>
                  <a:cubicBezTo>
                    <a:pt x="331" y="594"/>
                    <a:pt x="330" y="592"/>
                    <a:pt x="328" y="592"/>
                  </a:cubicBezTo>
                  <a:cubicBezTo>
                    <a:pt x="314" y="591"/>
                    <a:pt x="296" y="597"/>
                    <a:pt x="283" y="602"/>
                  </a:cubicBezTo>
                  <a:cubicBezTo>
                    <a:pt x="276" y="603"/>
                    <a:pt x="268" y="606"/>
                    <a:pt x="260" y="608"/>
                  </a:cubicBezTo>
                  <a:cubicBezTo>
                    <a:pt x="255" y="609"/>
                    <a:pt x="246" y="613"/>
                    <a:pt x="246" y="613"/>
                  </a:cubicBezTo>
                  <a:cubicBezTo>
                    <a:pt x="228" y="611"/>
                    <a:pt x="209" y="609"/>
                    <a:pt x="189" y="611"/>
                  </a:cubicBezTo>
                  <a:cubicBezTo>
                    <a:pt x="184" y="613"/>
                    <a:pt x="180" y="614"/>
                    <a:pt x="175" y="617"/>
                  </a:cubicBezTo>
                  <a:cubicBezTo>
                    <a:pt x="173" y="619"/>
                    <a:pt x="173" y="620"/>
                    <a:pt x="173" y="622"/>
                  </a:cubicBezTo>
                  <a:cubicBezTo>
                    <a:pt x="172" y="623"/>
                    <a:pt x="169" y="623"/>
                    <a:pt x="169" y="625"/>
                  </a:cubicBezTo>
                  <a:cubicBezTo>
                    <a:pt x="163" y="634"/>
                    <a:pt x="167" y="641"/>
                    <a:pt x="158" y="645"/>
                  </a:cubicBezTo>
                  <a:cubicBezTo>
                    <a:pt x="153" y="648"/>
                    <a:pt x="149" y="652"/>
                    <a:pt x="144" y="655"/>
                  </a:cubicBezTo>
                  <a:cubicBezTo>
                    <a:pt x="141" y="656"/>
                    <a:pt x="135" y="659"/>
                    <a:pt x="135" y="659"/>
                  </a:cubicBezTo>
                  <a:cubicBezTo>
                    <a:pt x="133" y="664"/>
                    <a:pt x="130" y="666"/>
                    <a:pt x="130" y="669"/>
                  </a:cubicBezTo>
                  <a:cubicBezTo>
                    <a:pt x="128" y="677"/>
                    <a:pt x="132" y="691"/>
                    <a:pt x="124" y="698"/>
                  </a:cubicBezTo>
                  <a:cubicBezTo>
                    <a:pt x="118" y="703"/>
                    <a:pt x="108" y="709"/>
                    <a:pt x="101" y="711"/>
                  </a:cubicBezTo>
                  <a:cubicBezTo>
                    <a:pt x="101" y="711"/>
                    <a:pt x="90" y="716"/>
                    <a:pt x="87" y="716"/>
                  </a:cubicBezTo>
                  <a:cubicBezTo>
                    <a:pt x="85" y="717"/>
                    <a:pt x="82" y="717"/>
                    <a:pt x="82" y="717"/>
                  </a:cubicBezTo>
                  <a:cubicBezTo>
                    <a:pt x="76" y="725"/>
                    <a:pt x="68" y="733"/>
                    <a:pt x="60" y="738"/>
                  </a:cubicBezTo>
                  <a:cubicBezTo>
                    <a:pt x="56" y="745"/>
                    <a:pt x="53" y="755"/>
                    <a:pt x="46" y="759"/>
                  </a:cubicBezTo>
                  <a:cubicBezTo>
                    <a:pt x="43" y="764"/>
                    <a:pt x="37" y="767"/>
                    <a:pt x="31" y="773"/>
                  </a:cubicBezTo>
                  <a:cubicBezTo>
                    <a:pt x="26" y="780"/>
                    <a:pt x="25" y="789"/>
                    <a:pt x="23" y="797"/>
                  </a:cubicBezTo>
                  <a:cubicBezTo>
                    <a:pt x="20" y="803"/>
                    <a:pt x="19" y="809"/>
                    <a:pt x="17" y="816"/>
                  </a:cubicBezTo>
                  <a:cubicBezTo>
                    <a:pt x="15" y="817"/>
                    <a:pt x="14" y="824"/>
                    <a:pt x="14" y="824"/>
                  </a:cubicBezTo>
                  <a:cubicBezTo>
                    <a:pt x="15" y="831"/>
                    <a:pt x="26" y="842"/>
                    <a:pt x="26" y="842"/>
                  </a:cubicBezTo>
                  <a:cubicBezTo>
                    <a:pt x="26" y="847"/>
                    <a:pt x="17" y="855"/>
                    <a:pt x="17" y="855"/>
                  </a:cubicBezTo>
                  <a:cubicBezTo>
                    <a:pt x="14" y="863"/>
                    <a:pt x="17" y="867"/>
                    <a:pt x="25" y="870"/>
                  </a:cubicBezTo>
                  <a:cubicBezTo>
                    <a:pt x="28" y="884"/>
                    <a:pt x="17" y="902"/>
                    <a:pt x="6" y="909"/>
                  </a:cubicBezTo>
                  <a:cubicBezTo>
                    <a:pt x="0" y="927"/>
                    <a:pt x="5" y="927"/>
                    <a:pt x="12" y="941"/>
                  </a:cubicBezTo>
                  <a:cubicBezTo>
                    <a:pt x="23" y="963"/>
                    <a:pt x="29" y="969"/>
                    <a:pt x="53" y="977"/>
                  </a:cubicBezTo>
                  <a:cubicBezTo>
                    <a:pt x="60" y="986"/>
                    <a:pt x="56" y="983"/>
                    <a:pt x="63" y="989"/>
                  </a:cubicBezTo>
                  <a:cubicBezTo>
                    <a:pt x="62" y="994"/>
                    <a:pt x="59" y="997"/>
                    <a:pt x="59" y="1002"/>
                  </a:cubicBezTo>
                  <a:cubicBezTo>
                    <a:pt x="57" y="1009"/>
                    <a:pt x="70" y="1020"/>
                    <a:pt x="74" y="1027"/>
                  </a:cubicBezTo>
                  <a:cubicBezTo>
                    <a:pt x="77" y="1031"/>
                    <a:pt x="91" y="1036"/>
                    <a:pt x="91" y="1036"/>
                  </a:cubicBezTo>
                  <a:cubicBezTo>
                    <a:pt x="94" y="1036"/>
                    <a:pt x="96" y="1036"/>
                    <a:pt x="98" y="1034"/>
                  </a:cubicBezTo>
                  <a:cubicBezTo>
                    <a:pt x="99" y="1034"/>
                    <a:pt x="98" y="1031"/>
                    <a:pt x="99" y="1030"/>
                  </a:cubicBezTo>
                  <a:cubicBezTo>
                    <a:pt x="101" y="1030"/>
                    <a:pt x="107" y="1038"/>
                    <a:pt x="108" y="1038"/>
                  </a:cubicBezTo>
                  <a:cubicBezTo>
                    <a:pt x="119" y="1047"/>
                    <a:pt x="133" y="1055"/>
                    <a:pt x="146" y="1059"/>
                  </a:cubicBezTo>
                  <a:cubicBezTo>
                    <a:pt x="149" y="1067"/>
                    <a:pt x="152" y="1066"/>
                    <a:pt x="159" y="1064"/>
                  </a:cubicBezTo>
                  <a:cubicBezTo>
                    <a:pt x="163" y="1061"/>
                    <a:pt x="166" y="1059"/>
                    <a:pt x="169" y="1058"/>
                  </a:cubicBezTo>
                  <a:cubicBezTo>
                    <a:pt x="172" y="1056"/>
                    <a:pt x="178" y="1055"/>
                    <a:pt x="178" y="1055"/>
                  </a:cubicBezTo>
                  <a:cubicBezTo>
                    <a:pt x="192" y="1059"/>
                    <a:pt x="209" y="1061"/>
                    <a:pt x="224" y="1063"/>
                  </a:cubicBezTo>
                  <a:cubicBezTo>
                    <a:pt x="231" y="1067"/>
                    <a:pt x="229" y="1070"/>
                    <a:pt x="238" y="1069"/>
                  </a:cubicBezTo>
                  <a:cubicBezTo>
                    <a:pt x="238" y="1063"/>
                    <a:pt x="238" y="1056"/>
                    <a:pt x="238" y="1050"/>
                  </a:cubicBezTo>
                  <a:cubicBezTo>
                    <a:pt x="241" y="1041"/>
                    <a:pt x="257" y="1059"/>
                    <a:pt x="260" y="1061"/>
                  </a:cubicBezTo>
                  <a:cubicBezTo>
                    <a:pt x="266" y="1050"/>
                    <a:pt x="279" y="1052"/>
                    <a:pt x="291" y="1050"/>
                  </a:cubicBezTo>
                  <a:cubicBezTo>
                    <a:pt x="297" y="1049"/>
                    <a:pt x="302" y="1044"/>
                    <a:pt x="308" y="1041"/>
                  </a:cubicBezTo>
                  <a:cubicBezTo>
                    <a:pt x="319" y="1042"/>
                    <a:pt x="330" y="1045"/>
                    <a:pt x="341" y="1049"/>
                  </a:cubicBezTo>
                  <a:cubicBezTo>
                    <a:pt x="342" y="1050"/>
                    <a:pt x="344" y="1055"/>
                    <a:pt x="344" y="1058"/>
                  </a:cubicBezTo>
                  <a:cubicBezTo>
                    <a:pt x="344" y="1061"/>
                    <a:pt x="342" y="1067"/>
                    <a:pt x="342" y="1067"/>
                  </a:cubicBezTo>
                  <a:cubicBezTo>
                    <a:pt x="347" y="1070"/>
                    <a:pt x="355" y="1072"/>
                    <a:pt x="361" y="1075"/>
                  </a:cubicBezTo>
                  <a:cubicBezTo>
                    <a:pt x="362" y="1075"/>
                    <a:pt x="365" y="1077"/>
                    <a:pt x="365" y="1077"/>
                  </a:cubicBezTo>
                  <a:cubicBezTo>
                    <a:pt x="375" y="1074"/>
                    <a:pt x="384" y="1074"/>
                    <a:pt x="393" y="1080"/>
                  </a:cubicBezTo>
                  <a:cubicBezTo>
                    <a:pt x="396" y="1083"/>
                    <a:pt x="398" y="1088"/>
                    <a:pt x="401" y="1092"/>
                  </a:cubicBezTo>
                  <a:cubicBezTo>
                    <a:pt x="404" y="1095"/>
                    <a:pt x="407" y="1102"/>
                    <a:pt x="407" y="1102"/>
                  </a:cubicBezTo>
                  <a:cubicBezTo>
                    <a:pt x="404" y="1114"/>
                    <a:pt x="399" y="1127"/>
                    <a:pt x="396" y="1138"/>
                  </a:cubicBezTo>
                  <a:cubicBezTo>
                    <a:pt x="393" y="1147"/>
                    <a:pt x="395" y="1141"/>
                    <a:pt x="389" y="1152"/>
                  </a:cubicBezTo>
                  <a:cubicBezTo>
                    <a:pt x="387" y="1153"/>
                    <a:pt x="385" y="1156"/>
                    <a:pt x="385" y="1156"/>
                  </a:cubicBezTo>
                  <a:cubicBezTo>
                    <a:pt x="389" y="1185"/>
                    <a:pt x="396" y="1180"/>
                    <a:pt x="410" y="1197"/>
                  </a:cubicBezTo>
                  <a:cubicBezTo>
                    <a:pt x="427" y="1219"/>
                    <a:pt x="440" y="1239"/>
                    <a:pt x="447" y="1266"/>
                  </a:cubicBezTo>
                  <a:cubicBezTo>
                    <a:pt x="446" y="1280"/>
                    <a:pt x="452" y="1314"/>
                    <a:pt x="435" y="1325"/>
                  </a:cubicBezTo>
                  <a:cubicBezTo>
                    <a:pt x="427" y="1347"/>
                    <a:pt x="433" y="1325"/>
                    <a:pt x="430" y="1367"/>
                  </a:cubicBezTo>
                  <a:cubicBezTo>
                    <a:pt x="429" y="1377"/>
                    <a:pt x="421" y="1381"/>
                    <a:pt x="418" y="1391"/>
                  </a:cubicBezTo>
                  <a:cubicBezTo>
                    <a:pt x="421" y="1413"/>
                    <a:pt x="430" y="1422"/>
                    <a:pt x="446" y="1438"/>
                  </a:cubicBezTo>
                  <a:cubicBezTo>
                    <a:pt x="449" y="1441"/>
                    <a:pt x="450" y="1442"/>
                    <a:pt x="452" y="1447"/>
                  </a:cubicBezTo>
                  <a:cubicBezTo>
                    <a:pt x="454" y="1450"/>
                    <a:pt x="455" y="1456"/>
                    <a:pt x="455" y="1456"/>
                  </a:cubicBezTo>
                  <a:cubicBezTo>
                    <a:pt x="457" y="1475"/>
                    <a:pt x="458" y="1488"/>
                    <a:pt x="460" y="1505"/>
                  </a:cubicBezTo>
                  <a:cubicBezTo>
                    <a:pt x="461" y="1514"/>
                    <a:pt x="461" y="1511"/>
                    <a:pt x="464" y="1522"/>
                  </a:cubicBezTo>
                  <a:cubicBezTo>
                    <a:pt x="466" y="1524"/>
                    <a:pt x="466" y="1527"/>
                    <a:pt x="466" y="1527"/>
                  </a:cubicBezTo>
                  <a:cubicBezTo>
                    <a:pt x="468" y="1542"/>
                    <a:pt x="469" y="1552"/>
                    <a:pt x="481" y="1561"/>
                  </a:cubicBezTo>
                  <a:cubicBezTo>
                    <a:pt x="485" y="1566"/>
                    <a:pt x="488" y="1569"/>
                    <a:pt x="494" y="1572"/>
                  </a:cubicBezTo>
                  <a:cubicBezTo>
                    <a:pt x="497" y="1585"/>
                    <a:pt x="503" y="1597"/>
                    <a:pt x="506" y="1610"/>
                  </a:cubicBezTo>
                  <a:cubicBezTo>
                    <a:pt x="506" y="1614"/>
                    <a:pt x="508" y="1619"/>
                    <a:pt x="505" y="1622"/>
                  </a:cubicBezTo>
                  <a:cubicBezTo>
                    <a:pt x="503" y="1625"/>
                    <a:pt x="497" y="1628"/>
                    <a:pt x="497" y="1628"/>
                  </a:cubicBezTo>
                  <a:cubicBezTo>
                    <a:pt x="488" y="1642"/>
                    <a:pt x="509" y="1644"/>
                    <a:pt x="517" y="1644"/>
                  </a:cubicBezTo>
                  <a:cubicBezTo>
                    <a:pt x="539" y="1639"/>
                    <a:pt x="557" y="1635"/>
                    <a:pt x="579" y="1633"/>
                  </a:cubicBezTo>
                  <a:cubicBezTo>
                    <a:pt x="598" y="1630"/>
                    <a:pt x="613" y="1627"/>
                    <a:pt x="632" y="1624"/>
                  </a:cubicBezTo>
                  <a:cubicBezTo>
                    <a:pt x="635" y="1624"/>
                    <a:pt x="638" y="1622"/>
                    <a:pt x="641" y="1621"/>
                  </a:cubicBezTo>
                  <a:cubicBezTo>
                    <a:pt x="642" y="1621"/>
                    <a:pt x="644" y="1619"/>
                    <a:pt x="646" y="1617"/>
                  </a:cubicBezTo>
                  <a:cubicBezTo>
                    <a:pt x="649" y="1617"/>
                    <a:pt x="655" y="1616"/>
                    <a:pt x="655" y="1616"/>
                  </a:cubicBezTo>
                  <a:cubicBezTo>
                    <a:pt x="659" y="1610"/>
                    <a:pt x="664" y="1603"/>
                    <a:pt x="670" y="1600"/>
                  </a:cubicBezTo>
                  <a:cubicBezTo>
                    <a:pt x="675" y="1594"/>
                    <a:pt x="678" y="1591"/>
                    <a:pt x="683" y="1588"/>
                  </a:cubicBezTo>
                  <a:cubicBezTo>
                    <a:pt x="687" y="1581"/>
                    <a:pt x="697" y="1577"/>
                    <a:pt x="704" y="1574"/>
                  </a:cubicBezTo>
                  <a:cubicBezTo>
                    <a:pt x="715" y="1563"/>
                    <a:pt x="726" y="1550"/>
                    <a:pt x="731" y="1535"/>
                  </a:cubicBezTo>
                  <a:cubicBezTo>
                    <a:pt x="731" y="1531"/>
                    <a:pt x="729" y="1528"/>
                    <a:pt x="729" y="1525"/>
                  </a:cubicBezTo>
                  <a:cubicBezTo>
                    <a:pt x="729" y="1494"/>
                    <a:pt x="737" y="1505"/>
                    <a:pt x="754" y="1494"/>
                  </a:cubicBezTo>
                  <a:cubicBezTo>
                    <a:pt x="759" y="1488"/>
                    <a:pt x="762" y="1483"/>
                    <a:pt x="765" y="1475"/>
                  </a:cubicBezTo>
                  <a:cubicBezTo>
                    <a:pt x="763" y="1458"/>
                    <a:pt x="765" y="1439"/>
                    <a:pt x="755" y="1424"/>
                  </a:cubicBezTo>
                  <a:cubicBezTo>
                    <a:pt x="759" y="1413"/>
                    <a:pt x="771" y="1419"/>
                    <a:pt x="779" y="1422"/>
                  </a:cubicBezTo>
                  <a:cubicBezTo>
                    <a:pt x="782" y="1427"/>
                    <a:pt x="782" y="1435"/>
                    <a:pt x="785" y="1427"/>
                  </a:cubicBezTo>
                  <a:cubicBezTo>
                    <a:pt x="786" y="1416"/>
                    <a:pt x="786" y="1405"/>
                    <a:pt x="786" y="1396"/>
                  </a:cubicBezTo>
                  <a:cubicBezTo>
                    <a:pt x="788" y="1386"/>
                    <a:pt x="810" y="1385"/>
                    <a:pt x="817" y="1380"/>
                  </a:cubicBezTo>
                  <a:cubicBezTo>
                    <a:pt x="820" y="1374"/>
                    <a:pt x="831" y="1367"/>
                    <a:pt x="837" y="1363"/>
                  </a:cubicBezTo>
                  <a:cubicBezTo>
                    <a:pt x="841" y="1361"/>
                    <a:pt x="847" y="1356"/>
                    <a:pt x="847" y="1356"/>
                  </a:cubicBezTo>
                  <a:cubicBezTo>
                    <a:pt x="855" y="1345"/>
                    <a:pt x="845" y="1333"/>
                    <a:pt x="844" y="1320"/>
                  </a:cubicBezTo>
                  <a:cubicBezTo>
                    <a:pt x="845" y="1310"/>
                    <a:pt x="847" y="1308"/>
                    <a:pt x="850" y="1299"/>
                  </a:cubicBezTo>
                  <a:cubicBezTo>
                    <a:pt x="847" y="1288"/>
                    <a:pt x="842" y="1288"/>
                    <a:pt x="834" y="1280"/>
                  </a:cubicBezTo>
                  <a:cubicBezTo>
                    <a:pt x="833" y="1275"/>
                    <a:pt x="830" y="1266"/>
                    <a:pt x="830" y="1266"/>
                  </a:cubicBezTo>
                  <a:cubicBezTo>
                    <a:pt x="831" y="1250"/>
                    <a:pt x="831" y="1236"/>
                    <a:pt x="831" y="1220"/>
                  </a:cubicBezTo>
                  <a:cubicBezTo>
                    <a:pt x="833" y="1192"/>
                    <a:pt x="861" y="1183"/>
                    <a:pt x="876" y="1166"/>
                  </a:cubicBezTo>
                  <a:cubicBezTo>
                    <a:pt x="879" y="1160"/>
                    <a:pt x="884" y="1160"/>
                    <a:pt x="885" y="1153"/>
                  </a:cubicBezTo>
                  <a:cubicBezTo>
                    <a:pt x="890" y="1144"/>
                    <a:pt x="889" y="1142"/>
                    <a:pt x="895" y="1136"/>
                  </a:cubicBezTo>
                  <a:cubicBezTo>
                    <a:pt x="898" y="1127"/>
                    <a:pt x="906" y="1114"/>
                    <a:pt x="915" y="1111"/>
                  </a:cubicBezTo>
                  <a:cubicBezTo>
                    <a:pt x="920" y="1105"/>
                    <a:pt x="924" y="1099"/>
                    <a:pt x="930" y="1094"/>
                  </a:cubicBezTo>
                  <a:cubicBezTo>
                    <a:pt x="935" y="1089"/>
                    <a:pt x="938" y="1089"/>
                    <a:pt x="943" y="1084"/>
                  </a:cubicBezTo>
                  <a:cubicBezTo>
                    <a:pt x="947" y="1080"/>
                    <a:pt x="949" y="1078"/>
                    <a:pt x="955" y="1077"/>
                  </a:cubicBezTo>
                  <a:cubicBezTo>
                    <a:pt x="961" y="1066"/>
                    <a:pt x="958" y="1069"/>
                    <a:pt x="966" y="1064"/>
                  </a:cubicBezTo>
                  <a:cubicBezTo>
                    <a:pt x="972" y="1055"/>
                    <a:pt x="978" y="1045"/>
                    <a:pt x="983" y="1036"/>
                  </a:cubicBezTo>
                  <a:cubicBezTo>
                    <a:pt x="988" y="1030"/>
                    <a:pt x="989" y="1019"/>
                    <a:pt x="991" y="1013"/>
                  </a:cubicBezTo>
                  <a:cubicBezTo>
                    <a:pt x="994" y="1003"/>
                    <a:pt x="992" y="1009"/>
                    <a:pt x="998" y="999"/>
                  </a:cubicBezTo>
                  <a:cubicBezTo>
                    <a:pt x="1003" y="992"/>
                    <a:pt x="1003" y="984"/>
                    <a:pt x="1005" y="977"/>
                  </a:cubicBezTo>
                  <a:cubicBezTo>
                    <a:pt x="1003" y="966"/>
                    <a:pt x="1000" y="970"/>
                    <a:pt x="989" y="974"/>
                  </a:cubicBezTo>
                  <a:cubicBezTo>
                    <a:pt x="971" y="986"/>
                    <a:pt x="941" y="983"/>
                    <a:pt x="921" y="983"/>
                  </a:cubicBezTo>
                  <a:cubicBezTo>
                    <a:pt x="892" y="981"/>
                    <a:pt x="895" y="977"/>
                    <a:pt x="878" y="961"/>
                  </a:cubicBezTo>
                  <a:cubicBezTo>
                    <a:pt x="875" y="949"/>
                    <a:pt x="867" y="944"/>
                    <a:pt x="858" y="936"/>
                  </a:cubicBezTo>
                  <a:cubicBezTo>
                    <a:pt x="853" y="933"/>
                    <a:pt x="844" y="930"/>
                    <a:pt x="844" y="930"/>
                  </a:cubicBezTo>
                  <a:cubicBezTo>
                    <a:pt x="837" y="909"/>
                    <a:pt x="828" y="891"/>
                    <a:pt x="817" y="872"/>
                  </a:cubicBezTo>
                  <a:cubicBezTo>
                    <a:pt x="811" y="866"/>
                    <a:pt x="816" y="869"/>
                    <a:pt x="805" y="863"/>
                  </a:cubicBezTo>
                  <a:cubicBezTo>
                    <a:pt x="802" y="859"/>
                    <a:pt x="796" y="856"/>
                    <a:pt x="796" y="856"/>
                  </a:cubicBezTo>
                  <a:cubicBezTo>
                    <a:pt x="786" y="842"/>
                    <a:pt x="794" y="825"/>
                    <a:pt x="785" y="813"/>
                  </a:cubicBezTo>
                  <a:cubicBezTo>
                    <a:pt x="774" y="794"/>
                    <a:pt x="759" y="772"/>
                    <a:pt x="745" y="758"/>
                  </a:cubicBezTo>
                  <a:cubicBezTo>
                    <a:pt x="742" y="744"/>
                    <a:pt x="737" y="736"/>
                    <a:pt x="729" y="723"/>
                  </a:cubicBezTo>
                  <a:cubicBezTo>
                    <a:pt x="726" y="720"/>
                    <a:pt x="723" y="709"/>
                    <a:pt x="723" y="709"/>
                  </a:cubicBezTo>
                  <a:cubicBezTo>
                    <a:pt x="740" y="705"/>
                    <a:pt x="757" y="733"/>
                    <a:pt x="766" y="744"/>
                  </a:cubicBezTo>
                  <a:cubicBezTo>
                    <a:pt x="771" y="758"/>
                    <a:pt x="771" y="759"/>
                    <a:pt x="786" y="764"/>
                  </a:cubicBezTo>
                  <a:cubicBezTo>
                    <a:pt x="793" y="766"/>
                    <a:pt x="800" y="773"/>
                    <a:pt x="800" y="773"/>
                  </a:cubicBezTo>
                  <a:cubicBezTo>
                    <a:pt x="803" y="780"/>
                    <a:pt x="808" y="784"/>
                    <a:pt x="813" y="791"/>
                  </a:cubicBezTo>
                  <a:cubicBezTo>
                    <a:pt x="813" y="803"/>
                    <a:pt x="814" y="809"/>
                    <a:pt x="817" y="819"/>
                  </a:cubicBezTo>
                  <a:cubicBezTo>
                    <a:pt x="819" y="842"/>
                    <a:pt x="820" y="841"/>
                    <a:pt x="839" y="847"/>
                  </a:cubicBezTo>
                  <a:cubicBezTo>
                    <a:pt x="844" y="852"/>
                    <a:pt x="847" y="856"/>
                    <a:pt x="851" y="861"/>
                  </a:cubicBezTo>
                  <a:cubicBezTo>
                    <a:pt x="851" y="863"/>
                    <a:pt x="853" y="864"/>
                    <a:pt x="853" y="866"/>
                  </a:cubicBezTo>
                  <a:cubicBezTo>
                    <a:pt x="853" y="869"/>
                    <a:pt x="853" y="874"/>
                    <a:pt x="855" y="877"/>
                  </a:cubicBezTo>
                  <a:cubicBezTo>
                    <a:pt x="856" y="884"/>
                    <a:pt x="870" y="889"/>
                    <a:pt x="875" y="894"/>
                  </a:cubicBezTo>
                  <a:cubicBezTo>
                    <a:pt x="887" y="927"/>
                    <a:pt x="870" y="945"/>
                    <a:pt x="910" y="955"/>
                  </a:cubicBezTo>
                  <a:cubicBezTo>
                    <a:pt x="921" y="953"/>
                    <a:pt x="926" y="955"/>
                    <a:pt x="933" y="949"/>
                  </a:cubicBezTo>
                  <a:cubicBezTo>
                    <a:pt x="938" y="942"/>
                    <a:pt x="944" y="941"/>
                    <a:pt x="951" y="936"/>
                  </a:cubicBezTo>
                  <a:cubicBezTo>
                    <a:pt x="972" y="924"/>
                    <a:pt x="978" y="920"/>
                    <a:pt x="1003" y="916"/>
                  </a:cubicBezTo>
                  <a:cubicBezTo>
                    <a:pt x="1009" y="914"/>
                    <a:pt x="1017" y="911"/>
                    <a:pt x="1025" y="909"/>
                  </a:cubicBezTo>
                  <a:cubicBezTo>
                    <a:pt x="1031" y="906"/>
                    <a:pt x="1036" y="899"/>
                    <a:pt x="1042" y="897"/>
                  </a:cubicBezTo>
                  <a:cubicBezTo>
                    <a:pt x="1051" y="894"/>
                    <a:pt x="1060" y="894"/>
                    <a:pt x="1068" y="888"/>
                  </a:cubicBezTo>
                  <a:cubicBezTo>
                    <a:pt x="1073" y="881"/>
                    <a:pt x="1079" y="877"/>
                    <a:pt x="1084" y="869"/>
                  </a:cubicBezTo>
                  <a:cubicBezTo>
                    <a:pt x="1087" y="861"/>
                    <a:pt x="1088" y="850"/>
                    <a:pt x="1098" y="844"/>
                  </a:cubicBezTo>
                  <a:cubicBezTo>
                    <a:pt x="1104" y="836"/>
                    <a:pt x="1105" y="825"/>
                    <a:pt x="1108" y="816"/>
                  </a:cubicBezTo>
                  <a:cubicBezTo>
                    <a:pt x="1110" y="811"/>
                    <a:pt x="1115" y="808"/>
                    <a:pt x="1116" y="803"/>
                  </a:cubicBezTo>
                  <a:cubicBezTo>
                    <a:pt x="1110" y="800"/>
                    <a:pt x="1110" y="805"/>
                    <a:pt x="1102" y="808"/>
                  </a:cubicBezTo>
                  <a:cubicBezTo>
                    <a:pt x="1099" y="802"/>
                    <a:pt x="1104" y="795"/>
                    <a:pt x="1098" y="792"/>
                  </a:cubicBezTo>
                  <a:cubicBezTo>
                    <a:pt x="1094" y="789"/>
                    <a:pt x="1084" y="788"/>
                    <a:pt x="1084" y="788"/>
                  </a:cubicBezTo>
                  <a:cubicBezTo>
                    <a:pt x="1077" y="780"/>
                    <a:pt x="1076" y="783"/>
                    <a:pt x="1067" y="786"/>
                  </a:cubicBezTo>
                  <a:cubicBezTo>
                    <a:pt x="1064" y="788"/>
                    <a:pt x="1057" y="789"/>
                    <a:pt x="1057" y="789"/>
                  </a:cubicBezTo>
                  <a:cubicBezTo>
                    <a:pt x="1054" y="789"/>
                    <a:pt x="1051" y="789"/>
                    <a:pt x="1048" y="788"/>
                  </a:cubicBezTo>
                  <a:cubicBezTo>
                    <a:pt x="1046" y="786"/>
                    <a:pt x="1045" y="778"/>
                    <a:pt x="1045" y="778"/>
                  </a:cubicBezTo>
                  <a:cubicBezTo>
                    <a:pt x="1046" y="778"/>
                    <a:pt x="1048" y="777"/>
                    <a:pt x="1050" y="775"/>
                  </a:cubicBezTo>
                  <a:cubicBezTo>
                    <a:pt x="1060" y="772"/>
                    <a:pt x="1067" y="778"/>
                    <a:pt x="1060" y="763"/>
                  </a:cubicBezTo>
                  <a:cubicBezTo>
                    <a:pt x="1059" y="763"/>
                    <a:pt x="1057" y="761"/>
                    <a:pt x="1056" y="761"/>
                  </a:cubicBezTo>
                  <a:cubicBezTo>
                    <a:pt x="1053" y="761"/>
                    <a:pt x="1048" y="761"/>
                    <a:pt x="1046" y="763"/>
                  </a:cubicBezTo>
                  <a:cubicBezTo>
                    <a:pt x="1046" y="764"/>
                    <a:pt x="1045" y="766"/>
                    <a:pt x="1043" y="767"/>
                  </a:cubicBezTo>
                  <a:cubicBezTo>
                    <a:pt x="1036" y="775"/>
                    <a:pt x="1025" y="777"/>
                    <a:pt x="1016" y="780"/>
                  </a:cubicBezTo>
                  <a:cubicBezTo>
                    <a:pt x="1011" y="780"/>
                    <a:pt x="1006" y="778"/>
                    <a:pt x="1003" y="777"/>
                  </a:cubicBezTo>
                  <a:cubicBezTo>
                    <a:pt x="1002" y="777"/>
                    <a:pt x="997" y="775"/>
                    <a:pt x="997" y="775"/>
                  </a:cubicBezTo>
                  <a:cubicBezTo>
                    <a:pt x="988" y="763"/>
                    <a:pt x="986" y="761"/>
                    <a:pt x="971" y="758"/>
                  </a:cubicBezTo>
                  <a:cubicBezTo>
                    <a:pt x="971" y="753"/>
                    <a:pt x="974" y="747"/>
                    <a:pt x="971" y="742"/>
                  </a:cubicBezTo>
                  <a:cubicBezTo>
                    <a:pt x="969" y="739"/>
                    <a:pt x="960" y="736"/>
                    <a:pt x="957" y="734"/>
                  </a:cubicBezTo>
                  <a:cubicBezTo>
                    <a:pt x="954" y="733"/>
                    <a:pt x="947" y="731"/>
                    <a:pt x="947" y="731"/>
                  </a:cubicBezTo>
                  <a:cubicBezTo>
                    <a:pt x="941" y="725"/>
                    <a:pt x="935" y="722"/>
                    <a:pt x="929" y="716"/>
                  </a:cubicBezTo>
                  <a:cubicBezTo>
                    <a:pt x="930" y="706"/>
                    <a:pt x="932" y="700"/>
                    <a:pt x="941" y="697"/>
                  </a:cubicBezTo>
                  <a:cubicBezTo>
                    <a:pt x="955" y="698"/>
                    <a:pt x="968" y="702"/>
                    <a:pt x="980" y="705"/>
                  </a:cubicBezTo>
                  <a:cubicBezTo>
                    <a:pt x="986" y="711"/>
                    <a:pt x="988" y="716"/>
                    <a:pt x="995" y="720"/>
                  </a:cubicBezTo>
                  <a:cubicBezTo>
                    <a:pt x="1005" y="734"/>
                    <a:pt x="1012" y="736"/>
                    <a:pt x="1025" y="744"/>
                  </a:cubicBezTo>
                  <a:cubicBezTo>
                    <a:pt x="1033" y="742"/>
                    <a:pt x="1045" y="747"/>
                    <a:pt x="1051" y="741"/>
                  </a:cubicBezTo>
                  <a:cubicBezTo>
                    <a:pt x="1060" y="733"/>
                    <a:pt x="1048" y="738"/>
                    <a:pt x="1059" y="734"/>
                  </a:cubicBezTo>
                  <a:cubicBezTo>
                    <a:pt x="1064" y="738"/>
                    <a:pt x="1068" y="739"/>
                    <a:pt x="1073" y="742"/>
                  </a:cubicBezTo>
                  <a:cubicBezTo>
                    <a:pt x="1079" y="752"/>
                    <a:pt x="1093" y="750"/>
                    <a:pt x="1104" y="753"/>
                  </a:cubicBezTo>
                  <a:cubicBezTo>
                    <a:pt x="1121" y="764"/>
                    <a:pt x="1110" y="759"/>
                    <a:pt x="1141" y="761"/>
                  </a:cubicBezTo>
                  <a:cubicBezTo>
                    <a:pt x="1152" y="763"/>
                    <a:pt x="1156" y="766"/>
                    <a:pt x="1163" y="775"/>
                  </a:cubicBezTo>
                  <a:cubicBezTo>
                    <a:pt x="1159" y="788"/>
                    <a:pt x="1167" y="781"/>
                    <a:pt x="1173" y="777"/>
                  </a:cubicBezTo>
                  <a:cubicBezTo>
                    <a:pt x="1175" y="770"/>
                    <a:pt x="1178" y="770"/>
                    <a:pt x="1181" y="764"/>
                  </a:cubicBezTo>
                  <a:cubicBezTo>
                    <a:pt x="1190" y="767"/>
                    <a:pt x="1189" y="772"/>
                    <a:pt x="1187" y="783"/>
                  </a:cubicBezTo>
                  <a:cubicBezTo>
                    <a:pt x="1195" y="789"/>
                    <a:pt x="1206" y="786"/>
                    <a:pt x="1215" y="789"/>
                  </a:cubicBezTo>
                  <a:cubicBezTo>
                    <a:pt x="1221" y="791"/>
                    <a:pt x="1226" y="797"/>
                    <a:pt x="1234" y="800"/>
                  </a:cubicBezTo>
                  <a:cubicBezTo>
                    <a:pt x="1245" y="803"/>
                    <a:pt x="1255" y="808"/>
                    <a:pt x="1265" y="816"/>
                  </a:cubicBezTo>
                  <a:cubicBezTo>
                    <a:pt x="1268" y="827"/>
                    <a:pt x="1272" y="831"/>
                    <a:pt x="1282" y="834"/>
                  </a:cubicBezTo>
                  <a:cubicBezTo>
                    <a:pt x="1286" y="842"/>
                    <a:pt x="1288" y="847"/>
                    <a:pt x="1296" y="852"/>
                  </a:cubicBezTo>
                  <a:cubicBezTo>
                    <a:pt x="1308" y="849"/>
                    <a:pt x="1302" y="850"/>
                    <a:pt x="1314" y="847"/>
                  </a:cubicBezTo>
                  <a:cubicBezTo>
                    <a:pt x="1316" y="845"/>
                    <a:pt x="1319" y="845"/>
                    <a:pt x="1319" y="845"/>
                  </a:cubicBezTo>
                  <a:cubicBezTo>
                    <a:pt x="1328" y="852"/>
                    <a:pt x="1322" y="842"/>
                    <a:pt x="1319" y="839"/>
                  </a:cubicBezTo>
                  <a:cubicBezTo>
                    <a:pt x="1316" y="844"/>
                    <a:pt x="1311" y="847"/>
                    <a:pt x="1310" y="853"/>
                  </a:cubicBezTo>
                  <a:cubicBezTo>
                    <a:pt x="1310" y="856"/>
                    <a:pt x="1307" y="863"/>
                    <a:pt x="1307" y="863"/>
                  </a:cubicBezTo>
                  <a:cubicBezTo>
                    <a:pt x="1308" y="869"/>
                    <a:pt x="1310" y="880"/>
                    <a:pt x="1319" y="880"/>
                  </a:cubicBezTo>
                  <a:lnTo>
                    <a:pt x="1320" y="916"/>
                  </a:lnTo>
                  <a:lnTo>
                    <a:pt x="1348" y="1005"/>
                  </a:lnTo>
                  <a:lnTo>
                    <a:pt x="1373" y="1033"/>
                  </a:lnTo>
                  <a:lnTo>
                    <a:pt x="1416" y="994"/>
                  </a:lnTo>
                  <a:lnTo>
                    <a:pt x="1413" y="967"/>
                  </a:lnTo>
                  <a:lnTo>
                    <a:pt x="1424" y="959"/>
                  </a:lnTo>
                  <a:lnTo>
                    <a:pt x="1423" y="925"/>
                  </a:lnTo>
                  <a:lnTo>
                    <a:pt x="1452" y="916"/>
                  </a:lnTo>
                  <a:lnTo>
                    <a:pt x="1520" y="855"/>
                  </a:lnTo>
                  <a:lnTo>
                    <a:pt x="1533" y="839"/>
                  </a:lnTo>
                  <a:lnTo>
                    <a:pt x="1588" y="824"/>
                  </a:lnTo>
                  <a:lnTo>
                    <a:pt x="1608" y="847"/>
                  </a:lnTo>
                  <a:lnTo>
                    <a:pt x="1602" y="858"/>
                  </a:lnTo>
                  <a:lnTo>
                    <a:pt x="1619" y="875"/>
                  </a:lnTo>
                  <a:lnTo>
                    <a:pt x="1624" y="899"/>
                  </a:lnTo>
                  <a:lnTo>
                    <a:pt x="1641" y="906"/>
                  </a:lnTo>
                  <a:lnTo>
                    <a:pt x="1677" y="892"/>
                  </a:lnTo>
                  <a:lnTo>
                    <a:pt x="1675" y="975"/>
                  </a:lnTo>
                  <a:lnTo>
                    <a:pt x="1684" y="956"/>
                  </a:lnTo>
                  <a:lnTo>
                    <a:pt x="1707" y="1000"/>
                  </a:lnTo>
                  <a:lnTo>
                    <a:pt x="1704" y="1030"/>
                  </a:lnTo>
                  <a:lnTo>
                    <a:pt x="1718" y="1013"/>
                  </a:lnTo>
                  <a:lnTo>
                    <a:pt x="1721" y="997"/>
                  </a:lnTo>
                  <a:lnTo>
                    <a:pt x="1738" y="972"/>
                  </a:lnTo>
                  <a:lnTo>
                    <a:pt x="1728" y="958"/>
                  </a:lnTo>
                  <a:lnTo>
                    <a:pt x="1737" y="942"/>
                  </a:lnTo>
                  <a:lnTo>
                    <a:pt x="1725" y="913"/>
                  </a:lnTo>
                  <a:lnTo>
                    <a:pt x="1732" y="889"/>
                  </a:lnTo>
                  <a:lnTo>
                    <a:pt x="1715" y="895"/>
                  </a:lnTo>
                  <a:lnTo>
                    <a:pt x="1707" y="874"/>
                  </a:lnTo>
                  <a:lnTo>
                    <a:pt x="1701" y="844"/>
                  </a:lnTo>
                  <a:lnTo>
                    <a:pt x="1714" y="816"/>
                  </a:lnTo>
                  <a:lnTo>
                    <a:pt x="1728" y="834"/>
                  </a:lnTo>
                  <a:lnTo>
                    <a:pt x="1721" y="880"/>
                  </a:lnTo>
                  <a:lnTo>
                    <a:pt x="1738" y="849"/>
                  </a:lnTo>
                  <a:lnTo>
                    <a:pt x="1732" y="824"/>
                  </a:lnTo>
                  <a:lnTo>
                    <a:pt x="1752" y="808"/>
                  </a:lnTo>
                  <a:lnTo>
                    <a:pt x="1752" y="797"/>
                  </a:lnTo>
                  <a:lnTo>
                    <a:pt x="1759" y="800"/>
                  </a:lnTo>
                  <a:lnTo>
                    <a:pt x="1796" y="756"/>
                  </a:lnTo>
                  <a:lnTo>
                    <a:pt x="1805" y="684"/>
                  </a:lnTo>
                  <a:lnTo>
                    <a:pt x="1810" y="655"/>
                  </a:lnTo>
                  <a:lnTo>
                    <a:pt x="1794" y="664"/>
                  </a:lnTo>
                  <a:lnTo>
                    <a:pt x="1788" y="655"/>
                  </a:lnTo>
                  <a:lnTo>
                    <a:pt x="1800" y="638"/>
                  </a:lnTo>
                  <a:lnTo>
                    <a:pt x="1776" y="592"/>
                  </a:lnTo>
                  <a:lnTo>
                    <a:pt x="1763" y="580"/>
                  </a:lnTo>
                  <a:lnTo>
                    <a:pt x="1783" y="544"/>
                  </a:lnTo>
                  <a:lnTo>
                    <a:pt x="1762" y="539"/>
                  </a:lnTo>
                  <a:lnTo>
                    <a:pt x="1743" y="531"/>
                  </a:lnTo>
                  <a:lnTo>
                    <a:pt x="1751" y="503"/>
                  </a:lnTo>
                  <a:lnTo>
                    <a:pt x="1763" y="487"/>
                  </a:lnTo>
                  <a:lnTo>
                    <a:pt x="1766" y="519"/>
                  </a:lnTo>
                  <a:lnTo>
                    <a:pt x="1788" y="498"/>
                  </a:lnTo>
                  <a:lnTo>
                    <a:pt x="1805" y="497"/>
                  </a:lnTo>
                  <a:lnTo>
                    <a:pt x="1797" y="519"/>
                  </a:lnTo>
                  <a:lnTo>
                    <a:pt x="1824" y="528"/>
                  </a:lnTo>
                  <a:lnTo>
                    <a:pt x="1816" y="545"/>
                  </a:lnTo>
                  <a:lnTo>
                    <a:pt x="1830" y="559"/>
                  </a:lnTo>
                  <a:lnTo>
                    <a:pt x="1830" y="588"/>
                  </a:lnTo>
                  <a:lnTo>
                    <a:pt x="1861" y="559"/>
                  </a:lnTo>
                  <a:lnTo>
                    <a:pt x="1850" y="531"/>
                  </a:lnTo>
                  <a:lnTo>
                    <a:pt x="1821" y="489"/>
                  </a:lnTo>
                  <a:lnTo>
                    <a:pt x="1830" y="473"/>
                  </a:lnTo>
                  <a:lnTo>
                    <a:pt x="1824" y="448"/>
                  </a:lnTo>
                  <a:lnTo>
                    <a:pt x="1844" y="427"/>
                  </a:lnTo>
                  <a:lnTo>
                    <a:pt x="1868" y="416"/>
                  </a:lnTo>
                  <a:lnTo>
                    <a:pt x="1867" y="367"/>
                  </a:lnTo>
                  <a:lnTo>
                    <a:pt x="1865" y="333"/>
                  </a:lnTo>
                  <a:lnTo>
                    <a:pt x="1858" y="302"/>
                  </a:lnTo>
                  <a:lnTo>
                    <a:pt x="1830" y="248"/>
                  </a:lnTo>
                  <a:lnTo>
                    <a:pt x="1825" y="275"/>
                  </a:lnTo>
                  <a:lnTo>
                    <a:pt x="1807" y="258"/>
                  </a:lnTo>
                  <a:lnTo>
                    <a:pt x="1790" y="266"/>
                  </a:lnTo>
                  <a:lnTo>
                    <a:pt x="1805" y="226"/>
                  </a:lnTo>
                  <a:lnTo>
                    <a:pt x="1821" y="192"/>
                  </a:lnTo>
                  <a:lnTo>
                    <a:pt x="1850" y="176"/>
                  </a:lnTo>
                  <a:lnTo>
                    <a:pt x="1853" y="161"/>
                  </a:lnTo>
                  <a:lnTo>
                    <a:pt x="1873" y="155"/>
                  </a:lnTo>
                  <a:lnTo>
                    <a:pt x="1873" y="170"/>
                  </a:lnTo>
                  <a:lnTo>
                    <a:pt x="1896" y="145"/>
                  </a:lnTo>
                  <a:lnTo>
                    <a:pt x="1882" y="139"/>
                  </a:lnTo>
                  <a:lnTo>
                    <a:pt x="1882" y="120"/>
                  </a:lnTo>
                  <a:lnTo>
                    <a:pt x="1899" y="108"/>
                  </a:lnTo>
                  <a:lnTo>
                    <a:pt x="1906" y="122"/>
                  </a:lnTo>
                  <a:lnTo>
                    <a:pt x="1929" y="100"/>
                  </a:lnTo>
                  <a:lnTo>
                    <a:pt x="1926" y="120"/>
                  </a:lnTo>
                  <a:lnTo>
                    <a:pt x="1927" y="136"/>
                  </a:lnTo>
                  <a:lnTo>
                    <a:pt x="1926" y="158"/>
                  </a:lnTo>
                  <a:lnTo>
                    <a:pt x="1918" y="175"/>
                  </a:lnTo>
                  <a:lnTo>
                    <a:pt x="1932" y="197"/>
                  </a:lnTo>
                  <a:lnTo>
                    <a:pt x="1938" y="212"/>
                  </a:lnTo>
                  <a:lnTo>
                    <a:pt x="1947" y="209"/>
                  </a:lnTo>
                  <a:lnTo>
                    <a:pt x="1992" y="256"/>
                  </a:lnTo>
                  <a:lnTo>
                    <a:pt x="2002" y="233"/>
                  </a:lnTo>
                  <a:lnTo>
                    <a:pt x="2014" y="216"/>
                  </a:lnTo>
                  <a:lnTo>
                    <a:pt x="1994" y="205"/>
                  </a:lnTo>
                  <a:lnTo>
                    <a:pt x="1999" y="184"/>
                  </a:lnTo>
                  <a:lnTo>
                    <a:pt x="1999" y="172"/>
                  </a:lnTo>
                  <a:lnTo>
                    <a:pt x="1978" y="150"/>
                  </a:lnTo>
                  <a:lnTo>
                    <a:pt x="1960" y="147"/>
                  </a:lnTo>
                  <a:lnTo>
                    <a:pt x="1943" y="123"/>
                  </a:lnTo>
                  <a:lnTo>
                    <a:pt x="1966" y="119"/>
                  </a:lnTo>
                  <a:lnTo>
                    <a:pt x="1977" y="100"/>
                  </a:lnTo>
                  <a:lnTo>
                    <a:pt x="1991" y="106"/>
                  </a:lnTo>
                  <a:lnTo>
                    <a:pt x="2005" y="98"/>
                  </a:lnTo>
                  <a:lnTo>
                    <a:pt x="1990" y="80"/>
                  </a:lnTo>
                  <a:lnTo>
                    <a:pt x="2002" y="69"/>
                  </a:lnTo>
                  <a:lnTo>
                    <a:pt x="2021" y="68"/>
                  </a:lnTo>
                  <a:lnTo>
                    <a:pt x="2000" y="53"/>
                  </a:lnTo>
                  <a:lnTo>
                    <a:pt x="1975" y="51"/>
                  </a:lnTo>
                  <a:lnTo>
                    <a:pt x="1990" y="32"/>
                  </a:lnTo>
                  <a:lnTo>
                    <a:pt x="1989" y="11"/>
                  </a:lnTo>
                  <a:lnTo>
                    <a:pt x="2005" y="27"/>
                  </a:lnTo>
                  <a:lnTo>
                    <a:pt x="2015" y="18"/>
                  </a:lnTo>
                  <a:lnTo>
                    <a:pt x="2024" y="21"/>
                  </a:lnTo>
                  <a:lnTo>
                    <a:pt x="2038" y="36"/>
                  </a:lnTo>
                  <a:lnTo>
                    <a:pt x="2060" y="33"/>
                  </a:lnTo>
                  <a:lnTo>
                    <a:pt x="2042" y="15"/>
                  </a:lnTo>
                  <a:lnTo>
                    <a:pt x="2038" y="0"/>
                  </a:lnTo>
                  <a:lnTo>
                    <a:pt x="2006" y="5"/>
                  </a:lnTo>
                  <a:lnTo>
                    <a:pt x="1994" y="0"/>
                  </a:lnTo>
                  <a:lnTo>
                    <a:pt x="1955" y="11"/>
                  </a:lnTo>
                  <a:lnTo>
                    <a:pt x="1913" y="18"/>
                  </a:lnTo>
                  <a:lnTo>
                    <a:pt x="1886" y="30"/>
                  </a:lnTo>
                  <a:lnTo>
                    <a:pt x="1885" y="47"/>
                  </a:lnTo>
                  <a:lnTo>
                    <a:pt x="1864" y="50"/>
                  </a:lnTo>
                  <a:cubicBezTo>
                    <a:pt x="1858" y="55"/>
                    <a:pt x="1854" y="75"/>
                    <a:pt x="1847" y="77"/>
                  </a:cubicBezTo>
                  <a:cubicBezTo>
                    <a:pt x="1839" y="82"/>
                    <a:pt x="1830" y="65"/>
                    <a:pt x="1820" y="63"/>
                  </a:cubicBezTo>
                  <a:lnTo>
                    <a:pt x="1786" y="66"/>
                  </a:lnTo>
                  <a:lnTo>
                    <a:pt x="1732" y="56"/>
                  </a:lnTo>
                  <a:lnTo>
                    <a:pt x="1709" y="62"/>
                  </a:lnTo>
                  <a:lnTo>
                    <a:pt x="1678" y="56"/>
                  </a:lnTo>
                  <a:lnTo>
                    <a:pt x="1666" y="47"/>
                  </a:lnTo>
                  <a:lnTo>
                    <a:pt x="1643" y="50"/>
                  </a:lnTo>
                  <a:cubicBezTo>
                    <a:pt x="1635" y="52"/>
                    <a:pt x="1626" y="57"/>
                    <a:pt x="1618" y="60"/>
                  </a:cubicBezTo>
                  <a:cubicBezTo>
                    <a:pt x="1610" y="63"/>
                    <a:pt x="1603" y="67"/>
                    <a:pt x="1597" y="71"/>
                  </a:cubicBezTo>
                  <a:cubicBezTo>
                    <a:pt x="1591" y="75"/>
                    <a:pt x="1587" y="84"/>
                    <a:pt x="1583" y="83"/>
                  </a:cubicBezTo>
                  <a:cubicBezTo>
                    <a:pt x="1571" y="90"/>
                    <a:pt x="1576" y="67"/>
                    <a:pt x="1571" y="65"/>
                  </a:cubicBezTo>
                  <a:lnTo>
                    <a:pt x="1553" y="69"/>
                  </a:lnTo>
                  <a:cubicBezTo>
                    <a:pt x="1544" y="66"/>
                    <a:pt x="1531" y="50"/>
                    <a:pt x="1517" y="47"/>
                  </a:cubicBezTo>
                  <a:cubicBezTo>
                    <a:pt x="1503" y="46"/>
                    <a:pt x="1479" y="45"/>
                    <a:pt x="1468" y="48"/>
                  </a:cubicBezTo>
                  <a:cubicBezTo>
                    <a:pt x="1457" y="51"/>
                    <a:pt x="1461" y="63"/>
                    <a:pt x="1451" y="63"/>
                  </a:cubicBezTo>
                  <a:cubicBezTo>
                    <a:pt x="1439" y="66"/>
                    <a:pt x="1419" y="48"/>
                    <a:pt x="1408" y="47"/>
                  </a:cubicBezTo>
                  <a:cubicBezTo>
                    <a:pt x="1397" y="46"/>
                    <a:pt x="1390" y="59"/>
                    <a:pt x="1382" y="59"/>
                  </a:cubicBezTo>
                  <a:cubicBezTo>
                    <a:pt x="1374" y="59"/>
                    <a:pt x="1362" y="52"/>
                    <a:pt x="1357" y="47"/>
                  </a:cubicBezTo>
                  <a:cubicBezTo>
                    <a:pt x="1352" y="42"/>
                    <a:pt x="1356" y="36"/>
                    <a:pt x="1349" y="30"/>
                  </a:cubicBezTo>
                  <a:cubicBezTo>
                    <a:pt x="1333" y="26"/>
                    <a:pt x="1330" y="13"/>
                    <a:pt x="1318" y="11"/>
                  </a:cubicBezTo>
                  <a:cubicBezTo>
                    <a:pt x="1306" y="9"/>
                    <a:pt x="1287" y="20"/>
                    <a:pt x="1277" y="20"/>
                  </a:cubicBezTo>
                  <a:cubicBezTo>
                    <a:pt x="1267" y="20"/>
                    <a:pt x="1268" y="10"/>
                    <a:pt x="1259" y="9"/>
                  </a:cubicBezTo>
                  <a:lnTo>
                    <a:pt x="1222" y="14"/>
                  </a:lnTo>
                  <a:lnTo>
                    <a:pt x="1210" y="32"/>
                  </a:lnTo>
                  <a:cubicBezTo>
                    <a:pt x="1203" y="35"/>
                    <a:pt x="1187" y="28"/>
                    <a:pt x="1178" y="29"/>
                  </a:cubicBezTo>
                  <a:cubicBezTo>
                    <a:pt x="1169" y="30"/>
                    <a:pt x="1164" y="36"/>
                    <a:pt x="1154" y="39"/>
                  </a:cubicBezTo>
                  <a:cubicBezTo>
                    <a:pt x="1144" y="42"/>
                    <a:pt x="1124" y="44"/>
                    <a:pt x="1120" y="48"/>
                  </a:cubicBezTo>
                  <a:cubicBezTo>
                    <a:pt x="1109" y="57"/>
                    <a:pt x="1132" y="61"/>
                    <a:pt x="1132" y="65"/>
                  </a:cubicBezTo>
                  <a:cubicBezTo>
                    <a:pt x="1132" y="69"/>
                    <a:pt x="1126" y="70"/>
                    <a:pt x="1118" y="72"/>
                  </a:cubicBezTo>
                  <a:cubicBezTo>
                    <a:pt x="1110" y="74"/>
                    <a:pt x="1084" y="72"/>
                    <a:pt x="1085" y="77"/>
                  </a:cubicBezTo>
                  <a:cubicBezTo>
                    <a:pt x="1085" y="86"/>
                    <a:pt x="1126" y="103"/>
                    <a:pt x="1127" y="105"/>
                  </a:cubicBezTo>
                  <a:lnTo>
                    <a:pt x="1090" y="90"/>
                  </a:lnTo>
                  <a:lnTo>
                    <a:pt x="1072" y="95"/>
                  </a:lnTo>
                  <a:cubicBezTo>
                    <a:pt x="1063" y="93"/>
                    <a:pt x="1039" y="65"/>
                    <a:pt x="1033" y="80"/>
                  </a:cubicBezTo>
                  <a:cubicBezTo>
                    <a:pt x="1027" y="95"/>
                    <a:pt x="1077" y="132"/>
                    <a:pt x="1084" y="147"/>
                  </a:cubicBezTo>
                  <a:lnTo>
                    <a:pt x="1075" y="171"/>
                  </a:lnTo>
                  <a:lnTo>
                    <a:pt x="1040" y="170"/>
                  </a:lnTo>
                  <a:cubicBezTo>
                    <a:pt x="1040" y="170"/>
                    <a:pt x="1061" y="164"/>
                    <a:pt x="1060" y="155"/>
                  </a:cubicBezTo>
                  <a:cubicBezTo>
                    <a:pt x="1059" y="146"/>
                    <a:pt x="1043" y="127"/>
                    <a:pt x="1031" y="113"/>
                  </a:cubicBezTo>
                  <a:cubicBezTo>
                    <a:pt x="1025" y="101"/>
                    <a:pt x="1030" y="84"/>
                    <a:pt x="1024" y="81"/>
                  </a:cubicBezTo>
                  <a:cubicBezTo>
                    <a:pt x="1018" y="78"/>
                    <a:pt x="997" y="65"/>
                    <a:pt x="989" y="71"/>
                  </a:cubicBezTo>
                  <a:cubicBezTo>
                    <a:pt x="968" y="74"/>
                    <a:pt x="970" y="107"/>
                    <a:pt x="974" y="116"/>
                  </a:cubicBezTo>
                  <a:cubicBezTo>
                    <a:pt x="978" y="125"/>
                    <a:pt x="1009" y="122"/>
                    <a:pt x="1012" y="125"/>
                  </a:cubicBezTo>
                  <a:cubicBezTo>
                    <a:pt x="1028" y="153"/>
                    <a:pt x="1005" y="143"/>
                    <a:pt x="989" y="134"/>
                  </a:cubicBezTo>
                  <a:cubicBezTo>
                    <a:pt x="973" y="125"/>
                    <a:pt x="968" y="128"/>
                    <a:pt x="958" y="128"/>
                  </a:cubicBezTo>
                  <a:cubicBezTo>
                    <a:pt x="948" y="128"/>
                    <a:pt x="931" y="133"/>
                    <a:pt x="926" y="137"/>
                  </a:cubicBezTo>
                  <a:cubicBezTo>
                    <a:pt x="921" y="141"/>
                    <a:pt x="939" y="157"/>
                    <a:pt x="926" y="152"/>
                  </a:cubicBezTo>
                  <a:cubicBezTo>
                    <a:pt x="913" y="147"/>
                    <a:pt x="899" y="149"/>
                    <a:pt x="886" y="147"/>
                  </a:cubicBezTo>
                  <a:cubicBezTo>
                    <a:pt x="873" y="145"/>
                    <a:pt x="863" y="136"/>
                    <a:pt x="847" y="140"/>
                  </a:cubicBezTo>
                  <a:cubicBezTo>
                    <a:pt x="825" y="147"/>
                    <a:pt x="794" y="185"/>
                    <a:pt x="787" y="171"/>
                  </a:cubicBezTo>
                  <a:cubicBezTo>
                    <a:pt x="780" y="157"/>
                    <a:pt x="800" y="155"/>
                    <a:pt x="800" y="150"/>
                  </a:cubicBezTo>
                  <a:cubicBezTo>
                    <a:pt x="800" y="145"/>
                    <a:pt x="796" y="138"/>
                    <a:pt x="790" y="138"/>
                  </a:cubicBezTo>
                  <a:cubicBezTo>
                    <a:pt x="784" y="138"/>
                    <a:pt x="764" y="144"/>
                    <a:pt x="763" y="152"/>
                  </a:cubicBezTo>
                  <a:cubicBezTo>
                    <a:pt x="761" y="163"/>
                    <a:pt x="783" y="181"/>
                    <a:pt x="782" y="186"/>
                  </a:cubicBezTo>
                  <a:cubicBezTo>
                    <a:pt x="781" y="191"/>
                    <a:pt x="765" y="180"/>
                    <a:pt x="758" y="183"/>
                  </a:cubicBezTo>
                  <a:cubicBezTo>
                    <a:pt x="751" y="186"/>
                    <a:pt x="746" y="207"/>
                    <a:pt x="742" y="203"/>
                  </a:cubicBezTo>
                  <a:lnTo>
                    <a:pt x="728" y="189"/>
                  </a:lnTo>
                  <a:lnTo>
                    <a:pt x="746" y="170"/>
                  </a:lnTo>
                  <a:lnTo>
                    <a:pt x="733" y="158"/>
                  </a:lnTo>
                  <a:cubicBezTo>
                    <a:pt x="727" y="155"/>
                    <a:pt x="718" y="150"/>
                    <a:pt x="712" y="149"/>
                  </a:cubicBezTo>
                  <a:cubicBezTo>
                    <a:pt x="706" y="148"/>
                    <a:pt x="701" y="154"/>
                    <a:pt x="698" y="152"/>
                  </a:cubicBezTo>
                  <a:cubicBezTo>
                    <a:pt x="695" y="150"/>
                    <a:pt x="698" y="139"/>
                    <a:pt x="695" y="138"/>
                  </a:cubicBezTo>
                  <a:cubicBezTo>
                    <a:pt x="692" y="137"/>
                    <a:pt x="685" y="146"/>
                    <a:pt x="680" y="146"/>
                  </a:cubicBezTo>
                  <a:cubicBezTo>
                    <a:pt x="675" y="146"/>
                    <a:pt x="677" y="142"/>
                    <a:pt x="667" y="140"/>
                  </a:cubicBezTo>
                  <a:cubicBezTo>
                    <a:pt x="657" y="138"/>
                    <a:pt x="632" y="139"/>
                    <a:pt x="622" y="135"/>
                  </a:cubicBezTo>
                  <a:cubicBezTo>
                    <a:pt x="612" y="131"/>
                    <a:pt x="632" y="117"/>
                    <a:pt x="608" y="113"/>
                  </a:cubicBezTo>
                  <a:cubicBezTo>
                    <a:pt x="584" y="109"/>
                    <a:pt x="590" y="119"/>
                    <a:pt x="583" y="119"/>
                  </a:cubicBezTo>
                  <a:lnTo>
                    <a:pt x="568" y="114"/>
                  </a:lnTo>
                  <a:cubicBezTo>
                    <a:pt x="555" y="116"/>
                    <a:pt x="521" y="125"/>
                    <a:pt x="505" y="131"/>
                  </a:cubicBezTo>
                  <a:cubicBezTo>
                    <a:pt x="482" y="140"/>
                    <a:pt x="485" y="140"/>
                    <a:pt x="472" y="152"/>
                  </a:cubicBezTo>
                  <a:cubicBezTo>
                    <a:pt x="459" y="164"/>
                    <a:pt x="443" y="192"/>
                    <a:pt x="428" y="204"/>
                  </a:cubicBezTo>
                  <a:cubicBezTo>
                    <a:pt x="410" y="223"/>
                    <a:pt x="393" y="217"/>
                    <a:pt x="382" y="224"/>
                  </a:cubicBezTo>
                  <a:lnTo>
                    <a:pt x="364" y="248"/>
                  </a:lnTo>
                  <a:lnTo>
                    <a:pt x="368" y="290"/>
                  </a:lnTo>
                  <a:lnTo>
                    <a:pt x="389" y="306"/>
                  </a:lnTo>
                  <a:lnTo>
                    <a:pt x="436" y="290"/>
                  </a:lnTo>
                  <a:cubicBezTo>
                    <a:pt x="447" y="296"/>
                    <a:pt x="448" y="335"/>
                    <a:pt x="457" y="341"/>
                  </a:cubicBezTo>
                  <a:cubicBezTo>
                    <a:pt x="468" y="348"/>
                    <a:pt x="486" y="330"/>
                    <a:pt x="491" y="324"/>
                  </a:cubicBezTo>
                  <a:lnTo>
                    <a:pt x="496" y="300"/>
                  </a:lnTo>
                  <a:lnTo>
                    <a:pt x="514" y="281"/>
                  </a:lnTo>
                  <a:cubicBezTo>
                    <a:pt x="515" y="270"/>
                    <a:pt x="499" y="245"/>
                    <a:pt x="502" y="234"/>
                  </a:cubicBezTo>
                  <a:cubicBezTo>
                    <a:pt x="505" y="225"/>
                    <a:pt x="526" y="220"/>
                    <a:pt x="535" y="213"/>
                  </a:cubicBezTo>
                  <a:cubicBezTo>
                    <a:pt x="544" y="206"/>
                    <a:pt x="546" y="192"/>
                    <a:pt x="554" y="191"/>
                  </a:cubicBezTo>
                  <a:cubicBezTo>
                    <a:pt x="567" y="190"/>
                    <a:pt x="580" y="200"/>
                    <a:pt x="581" y="204"/>
                  </a:cubicBezTo>
                  <a:cubicBezTo>
                    <a:pt x="581" y="208"/>
                    <a:pt x="560" y="200"/>
                    <a:pt x="557" y="215"/>
                  </a:cubicBezTo>
                  <a:cubicBezTo>
                    <a:pt x="554" y="230"/>
                    <a:pt x="535" y="233"/>
                    <a:pt x="533" y="242"/>
                  </a:cubicBezTo>
                  <a:lnTo>
                    <a:pt x="548" y="267"/>
                  </a:lnTo>
                  <a:lnTo>
                    <a:pt x="571" y="276"/>
                  </a:lnTo>
                  <a:lnTo>
                    <a:pt x="598" y="264"/>
                  </a:lnTo>
                  <a:lnTo>
                    <a:pt x="625" y="261"/>
                  </a:lnTo>
                  <a:cubicBezTo>
                    <a:pt x="632" y="263"/>
                    <a:pt x="645" y="271"/>
                    <a:pt x="638" y="276"/>
                  </a:cubicBezTo>
                  <a:cubicBezTo>
                    <a:pt x="631" y="281"/>
                    <a:pt x="593" y="287"/>
                    <a:pt x="584" y="293"/>
                  </a:cubicBezTo>
                  <a:cubicBezTo>
                    <a:pt x="575" y="299"/>
                    <a:pt x="587" y="309"/>
                    <a:pt x="581" y="311"/>
                  </a:cubicBezTo>
                  <a:cubicBezTo>
                    <a:pt x="567" y="319"/>
                    <a:pt x="556" y="301"/>
                    <a:pt x="550" y="303"/>
                  </a:cubicBezTo>
                  <a:lnTo>
                    <a:pt x="547" y="323"/>
                  </a:lnTo>
                  <a:lnTo>
                    <a:pt x="536" y="350"/>
                  </a:lnTo>
                  <a:lnTo>
                    <a:pt x="512" y="351"/>
                  </a:lnTo>
                  <a:lnTo>
                    <a:pt x="476" y="360"/>
                  </a:lnTo>
                  <a:lnTo>
                    <a:pt x="457" y="351"/>
                  </a:lnTo>
                  <a:lnTo>
                    <a:pt x="443" y="357"/>
                  </a:lnTo>
                  <a:lnTo>
                    <a:pt x="419" y="342"/>
                  </a:lnTo>
                  <a:cubicBezTo>
                    <a:pt x="417" y="335"/>
                    <a:pt x="433" y="329"/>
                    <a:pt x="428" y="317"/>
                  </a:cubicBezTo>
                  <a:cubicBezTo>
                    <a:pt x="423" y="305"/>
                    <a:pt x="396" y="313"/>
                    <a:pt x="392" y="321"/>
                  </a:cubicBezTo>
                  <a:lnTo>
                    <a:pt x="397" y="362"/>
                  </a:lnTo>
                  <a:lnTo>
                    <a:pt x="373" y="362"/>
                  </a:lnTo>
                  <a:cubicBezTo>
                    <a:pt x="365" y="366"/>
                    <a:pt x="355" y="380"/>
                    <a:pt x="347" y="386"/>
                  </a:cubicBezTo>
                  <a:cubicBezTo>
                    <a:pt x="339" y="392"/>
                    <a:pt x="332" y="379"/>
                    <a:pt x="322" y="399"/>
                  </a:cubicBezTo>
                  <a:cubicBezTo>
                    <a:pt x="312" y="419"/>
                    <a:pt x="301" y="411"/>
                    <a:pt x="293" y="414"/>
                  </a:cubicBezTo>
                  <a:cubicBezTo>
                    <a:pt x="285" y="417"/>
                    <a:pt x="280" y="414"/>
                    <a:pt x="275" y="416"/>
                  </a:cubicBezTo>
                  <a:cubicBezTo>
                    <a:pt x="270" y="418"/>
                    <a:pt x="267" y="426"/>
                    <a:pt x="260" y="426"/>
                  </a:cubicBezTo>
                  <a:cubicBezTo>
                    <a:pt x="253" y="426"/>
                    <a:pt x="238" y="417"/>
                    <a:pt x="232" y="419"/>
                  </a:cubicBezTo>
                  <a:cubicBezTo>
                    <a:pt x="226" y="421"/>
                    <a:pt x="221" y="432"/>
                    <a:pt x="226" y="437"/>
                  </a:cubicBezTo>
                  <a:lnTo>
                    <a:pt x="263" y="449"/>
                  </a:lnTo>
                  <a:lnTo>
                    <a:pt x="272" y="474"/>
                  </a:lnTo>
                  <a:lnTo>
                    <a:pt x="262" y="503"/>
                  </a:lnTo>
                  <a:cubicBezTo>
                    <a:pt x="251" y="507"/>
                    <a:pt x="223" y="499"/>
                    <a:pt x="206" y="498"/>
                  </a:cubicBezTo>
                  <a:cubicBezTo>
                    <a:pt x="189" y="497"/>
                    <a:pt x="164" y="492"/>
                    <a:pt x="158" y="498"/>
                  </a:cubicBezTo>
                  <a:cubicBezTo>
                    <a:pt x="152" y="504"/>
                    <a:pt x="167" y="527"/>
                    <a:pt x="167" y="537"/>
                  </a:cubicBezTo>
                  <a:cubicBezTo>
                    <a:pt x="167" y="547"/>
                    <a:pt x="159" y="551"/>
                    <a:pt x="157" y="557"/>
                  </a:cubicBezTo>
                  <a:cubicBezTo>
                    <a:pt x="155" y="563"/>
                    <a:pt x="161" y="569"/>
                    <a:pt x="157" y="576"/>
                  </a:cubicBezTo>
                  <a:cubicBezTo>
                    <a:pt x="153" y="583"/>
                    <a:pt x="127" y="594"/>
                    <a:pt x="130" y="597"/>
                  </a:cubicBezTo>
                  <a:cubicBezTo>
                    <a:pt x="139" y="606"/>
                    <a:pt x="160" y="592"/>
                    <a:pt x="176" y="592"/>
                  </a:cubicBezTo>
                  <a:lnTo>
                    <a:pt x="226" y="598"/>
                  </a:lnTo>
                  <a:lnTo>
                    <a:pt x="260" y="588"/>
                  </a:lnTo>
                  <a:lnTo>
                    <a:pt x="274" y="576"/>
                  </a:lnTo>
                  <a:cubicBezTo>
                    <a:pt x="282" y="573"/>
                    <a:pt x="306" y="573"/>
                    <a:pt x="307" y="569"/>
                  </a:cubicBezTo>
                  <a:cubicBezTo>
                    <a:pt x="321" y="557"/>
                    <a:pt x="283" y="559"/>
                    <a:pt x="283" y="552"/>
                  </a:cubicBezTo>
                  <a:cubicBezTo>
                    <a:pt x="283" y="545"/>
                    <a:pt x="300" y="533"/>
                    <a:pt x="307" y="528"/>
                  </a:cubicBezTo>
                  <a:lnTo>
                    <a:pt x="325" y="522"/>
                  </a:lnTo>
                  <a:lnTo>
                    <a:pt x="320" y="503"/>
                  </a:lnTo>
                  <a:cubicBezTo>
                    <a:pt x="323" y="499"/>
                    <a:pt x="336" y="495"/>
                    <a:pt x="342" y="495"/>
                  </a:cubicBezTo>
                  <a:cubicBezTo>
                    <a:pt x="348" y="495"/>
                    <a:pt x="350" y="506"/>
                    <a:pt x="358" y="505"/>
                  </a:cubicBezTo>
                  <a:cubicBezTo>
                    <a:pt x="366" y="504"/>
                    <a:pt x="384" y="490"/>
                    <a:pt x="393" y="491"/>
                  </a:cubicBezTo>
                  <a:lnTo>
                    <a:pt x="415" y="510"/>
                  </a:lnTo>
                  <a:cubicBezTo>
                    <a:pt x="416" y="517"/>
                    <a:pt x="407" y="520"/>
                    <a:pt x="401" y="530"/>
                  </a:cubicBezTo>
                  <a:lnTo>
                    <a:pt x="381" y="573"/>
                  </a:lnTo>
                  <a:lnTo>
                    <a:pt x="406" y="576"/>
                  </a:lnTo>
                  <a:lnTo>
                    <a:pt x="412" y="561"/>
                  </a:lnTo>
                  <a:lnTo>
                    <a:pt x="404" y="543"/>
                  </a:lnTo>
                  <a:cubicBezTo>
                    <a:pt x="406" y="539"/>
                    <a:pt x="417" y="541"/>
                    <a:pt x="423" y="538"/>
                  </a:cubicBezTo>
                  <a:cubicBezTo>
                    <a:pt x="430" y="537"/>
                    <a:pt x="435" y="526"/>
                    <a:pt x="441" y="527"/>
                  </a:cubicBezTo>
                  <a:cubicBezTo>
                    <a:pt x="447" y="528"/>
                    <a:pt x="453" y="542"/>
                    <a:pt x="460" y="547"/>
                  </a:cubicBezTo>
                  <a:lnTo>
                    <a:pt x="483" y="559"/>
                  </a:lnTo>
                  <a:lnTo>
                    <a:pt x="490" y="573"/>
                  </a:lnTo>
                  <a:lnTo>
                    <a:pt x="493" y="590"/>
                  </a:lnTo>
                  <a:lnTo>
                    <a:pt x="508" y="579"/>
                  </a:lnTo>
                  <a:cubicBezTo>
                    <a:pt x="508" y="579"/>
                    <a:pt x="507" y="566"/>
                    <a:pt x="509" y="564"/>
                  </a:cubicBezTo>
                  <a:cubicBezTo>
                    <a:pt x="513" y="561"/>
                    <a:pt x="512" y="581"/>
                    <a:pt x="521" y="569"/>
                  </a:cubicBezTo>
                  <a:cubicBezTo>
                    <a:pt x="530" y="557"/>
                    <a:pt x="525" y="556"/>
                    <a:pt x="515" y="549"/>
                  </a:cubicBezTo>
                  <a:lnTo>
                    <a:pt x="468" y="523"/>
                  </a:lnTo>
                  <a:lnTo>
                    <a:pt x="441" y="508"/>
                  </a:lnTo>
                  <a:lnTo>
                    <a:pt x="455" y="480"/>
                  </a:lnTo>
                  <a:lnTo>
                    <a:pt x="464" y="498"/>
                  </a:lnTo>
                  <a:lnTo>
                    <a:pt x="487" y="512"/>
                  </a:lnTo>
                  <a:lnTo>
                    <a:pt x="517" y="527"/>
                  </a:lnTo>
                  <a:cubicBezTo>
                    <a:pt x="526" y="535"/>
                    <a:pt x="529" y="546"/>
                    <a:pt x="539" y="559"/>
                  </a:cubicBezTo>
                  <a:cubicBezTo>
                    <a:pt x="549" y="572"/>
                    <a:pt x="570" y="602"/>
                    <a:pt x="579" y="608"/>
                  </a:cubicBezTo>
                  <a:cubicBezTo>
                    <a:pt x="588" y="614"/>
                    <a:pt x="588" y="598"/>
                    <a:pt x="592" y="597"/>
                  </a:cubicBezTo>
                  <a:cubicBezTo>
                    <a:pt x="596" y="594"/>
                    <a:pt x="604" y="602"/>
                    <a:pt x="604" y="599"/>
                  </a:cubicBezTo>
                  <a:cubicBezTo>
                    <a:pt x="604" y="596"/>
                    <a:pt x="596" y="583"/>
                    <a:pt x="593" y="578"/>
                  </a:cubicBezTo>
                  <a:cubicBezTo>
                    <a:pt x="589" y="574"/>
                    <a:pt x="590" y="568"/>
                    <a:pt x="587" y="567"/>
                  </a:cubicBezTo>
                  <a:cubicBezTo>
                    <a:pt x="585" y="563"/>
                    <a:pt x="583" y="558"/>
                    <a:pt x="584" y="555"/>
                  </a:cubicBezTo>
                  <a:cubicBezTo>
                    <a:pt x="585" y="552"/>
                    <a:pt x="589" y="550"/>
                    <a:pt x="592" y="548"/>
                  </a:cubicBezTo>
                  <a:lnTo>
                    <a:pt x="601" y="542"/>
                  </a:lnTo>
                  <a:cubicBezTo>
                    <a:pt x="607" y="541"/>
                    <a:pt x="621" y="541"/>
                    <a:pt x="627" y="541"/>
                  </a:cubicBezTo>
                  <a:cubicBezTo>
                    <a:pt x="633" y="541"/>
                    <a:pt x="636" y="541"/>
                    <a:pt x="640" y="539"/>
                  </a:cubicBezTo>
                  <a:cubicBezTo>
                    <a:pt x="644" y="537"/>
                    <a:pt x="648" y="532"/>
                    <a:pt x="650" y="528"/>
                  </a:cubicBezTo>
                  <a:lnTo>
                    <a:pt x="653" y="513"/>
                  </a:lnTo>
                  <a:lnTo>
                    <a:pt x="639" y="505"/>
                  </a:lnTo>
                  <a:cubicBezTo>
                    <a:pt x="639" y="503"/>
                    <a:pt x="650" y="505"/>
                    <a:pt x="655" y="501"/>
                  </a:cubicBezTo>
                  <a:cubicBezTo>
                    <a:pt x="660" y="497"/>
                    <a:pt x="665" y="488"/>
                    <a:pt x="670" y="483"/>
                  </a:cubicBezTo>
                  <a:cubicBezTo>
                    <a:pt x="675" y="478"/>
                    <a:pt x="681" y="471"/>
                    <a:pt x="686" y="470"/>
                  </a:cubicBezTo>
                  <a:lnTo>
                    <a:pt x="703" y="476"/>
                  </a:lnTo>
                  <a:lnTo>
                    <a:pt x="718" y="494"/>
                  </a:lnTo>
                  <a:cubicBezTo>
                    <a:pt x="723" y="498"/>
                    <a:pt x="727" y="503"/>
                    <a:pt x="731" y="501"/>
                  </a:cubicBezTo>
                  <a:cubicBezTo>
                    <a:pt x="735" y="499"/>
                    <a:pt x="742" y="488"/>
                    <a:pt x="742" y="482"/>
                  </a:cubicBezTo>
                  <a:lnTo>
                    <a:pt x="728" y="466"/>
                  </a:lnTo>
                  <a:cubicBezTo>
                    <a:pt x="730" y="462"/>
                    <a:pt x="746" y="463"/>
                    <a:pt x="755" y="459"/>
                  </a:cubicBezTo>
                  <a:cubicBezTo>
                    <a:pt x="764" y="455"/>
                    <a:pt x="777" y="444"/>
                    <a:pt x="782" y="444"/>
                  </a:cubicBezTo>
                  <a:cubicBezTo>
                    <a:pt x="787" y="444"/>
                    <a:pt x="786" y="452"/>
                    <a:pt x="784" y="458"/>
                  </a:cubicBezTo>
                  <a:cubicBezTo>
                    <a:pt x="782" y="464"/>
                    <a:pt x="765" y="469"/>
                    <a:pt x="772" y="480"/>
                  </a:cubicBezTo>
                  <a:cubicBezTo>
                    <a:pt x="779" y="491"/>
                    <a:pt x="820" y="516"/>
                    <a:pt x="824" y="525"/>
                  </a:cubicBezTo>
                  <a:cubicBezTo>
                    <a:pt x="828" y="534"/>
                    <a:pt x="808" y="535"/>
                    <a:pt x="796" y="537"/>
                  </a:cubicBezTo>
                  <a:cubicBezTo>
                    <a:pt x="784" y="539"/>
                    <a:pt x="763" y="541"/>
                    <a:pt x="751" y="539"/>
                  </a:cubicBezTo>
                  <a:cubicBezTo>
                    <a:pt x="739" y="537"/>
                    <a:pt x="739" y="524"/>
                    <a:pt x="722" y="524"/>
                  </a:cubicBezTo>
                  <a:cubicBezTo>
                    <a:pt x="705" y="524"/>
                    <a:pt x="707" y="533"/>
                    <a:pt x="697" y="537"/>
                  </a:cubicBezTo>
                  <a:lnTo>
                    <a:pt x="667" y="538"/>
                  </a:lnTo>
                  <a:lnTo>
                    <a:pt x="623" y="560"/>
                  </a:lnTo>
                  <a:lnTo>
                    <a:pt x="634" y="576"/>
                  </a:lnTo>
                  <a:lnTo>
                    <a:pt x="639" y="598"/>
                  </a:lnTo>
                  <a:lnTo>
                    <a:pt x="669" y="617"/>
                  </a:lnTo>
                  <a:lnTo>
                    <a:pt x="700" y="602"/>
                  </a:lnTo>
                  <a:lnTo>
                    <a:pt x="718" y="611"/>
                  </a:lnTo>
                  <a:lnTo>
                    <a:pt x="752" y="608"/>
                  </a:lnTo>
                  <a:lnTo>
                    <a:pt x="757" y="644"/>
                  </a:lnTo>
                  <a:lnTo>
                    <a:pt x="697" y="677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pic>
        <p:nvPicPr>
          <p:cNvPr id="114" name="Picture 7" descr="artplus_nature_naturalcity42_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933" y="3167063"/>
            <a:ext cx="5901267" cy="298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12" descr="artplus_nature_naturalcity42_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234" y="3352800"/>
            <a:ext cx="2205567" cy="87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13" descr="artplus_nature_naturalcity42_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034" y="4594226"/>
            <a:ext cx="6548967" cy="188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9" descr="artplus_nature_naturalcity42_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851" y="3097213"/>
            <a:ext cx="39624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8" descr="artplus_nature_naturalcity42_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1" y="1993900"/>
            <a:ext cx="2061633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11" descr="artplus_nature_naturalcity42_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467" y="2862264"/>
            <a:ext cx="831851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06400" y="4419600"/>
            <a:ext cx="8534400" cy="1143000"/>
          </a:xfrm>
        </p:spPr>
        <p:txBody>
          <a:bodyPr/>
          <a:lstStyle>
            <a:lvl1pPr algn="l">
              <a:defRPr sz="43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6400" y="5715000"/>
            <a:ext cx="8534400" cy="3810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800" b="1" i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单击此处编辑母版副标题样式</a:t>
            </a:r>
            <a:endParaRPr lang="en-US" altLang="zh-CN"/>
          </a:p>
        </p:txBody>
      </p:sp>
      <p:sp>
        <p:nvSpPr>
          <p:cNvPr id="12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06400" y="6477001"/>
            <a:ext cx="2844800" cy="168275"/>
          </a:xfrm>
        </p:spPr>
        <p:txBody>
          <a:bodyPr/>
          <a:lstStyle>
            <a:lvl1pPr>
              <a:defRPr/>
            </a:lvl1pPr>
          </a:lstStyle>
          <a:p>
            <a:fld id="{6D87E21F-31D0-4266-9C7E-1DFA560EE1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1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8940800" y="6477001"/>
            <a:ext cx="3048000" cy="168275"/>
          </a:xfrm>
        </p:spPr>
        <p:txBody>
          <a:bodyPr/>
          <a:lstStyle>
            <a:lvl1pPr algn="r">
              <a:defRPr/>
            </a:lvl1pPr>
          </a:lstStyle>
          <a:p>
            <a:endParaRPr lang="zh-CN" altLang="en-US"/>
          </a:p>
        </p:txBody>
      </p:sp>
      <p:sp>
        <p:nvSpPr>
          <p:cNvPr id="122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76800" y="6477001"/>
            <a:ext cx="2844800" cy="168275"/>
          </a:xfrm>
        </p:spPr>
        <p:txBody>
          <a:bodyPr/>
          <a:lstStyle>
            <a:lvl1pPr algn="ctr">
              <a:defRPr/>
            </a:lvl1pPr>
          </a:lstStyle>
          <a:p>
            <a:fld id="{7E3CE263-D83D-418E-AFDC-108881910E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D87E21F-31D0-4266-9C7E-1DFA560EE1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3CE263-D83D-418E-AFDC-108881910E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28600"/>
            <a:ext cx="2743200" cy="6096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8026400" cy="6096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D87E21F-31D0-4266-9C7E-1DFA560EE1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3CE263-D83D-418E-AFDC-108881910E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503767" y="244475"/>
            <a:ext cx="11195051" cy="33845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D87E21F-31D0-4266-9C7E-1DFA560EE1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3CE263-D83D-418E-AFDC-108881910E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D87E21F-31D0-4266-9C7E-1DFA560EE1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3CE263-D83D-418E-AFDC-108881910E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95400"/>
            <a:ext cx="53848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295400"/>
            <a:ext cx="53848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D87E21F-31D0-4266-9C7E-1DFA560EE1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3CE263-D83D-418E-AFDC-108881910E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D87E21F-31D0-4266-9C7E-1DFA560EE1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3CE263-D83D-418E-AFDC-108881910E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D87E21F-31D0-4266-9C7E-1DFA560EE1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3CE263-D83D-418E-AFDC-108881910E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D87E21F-31D0-4266-9C7E-1DFA560EE1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3CE263-D83D-418E-AFDC-108881910E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D87E21F-31D0-4266-9C7E-1DFA560EE1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3CE263-D83D-418E-AFDC-108881910E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D87E21F-31D0-4266-9C7E-1DFA560EE1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3CE263-D83D-418E-AFDC-108881910E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14.png"/><Relationship Id="rId18" Type="http://schemas.openxmlformats.org/officeDocument/2006/relationships/image" Target="../media/image13.png"/><Relationship Id="rId17" Type="http://schemas.openxmlformats.org/officeDocument/2006/relationships/image" Target="../media/image12.png"/><Relationship Id="rId16" Type="http://schemas.openxmlformats.org/officeDocument/2006/relationships/image" Target="../media/image11.png"/><Relationship Id="rId15" Type="http://schemas.openxmlformats.org/officeDocument/2006/relationships/image" Target="../media/image10.png"/><Relationship Id="rId14" Type="http://schemas.openxmlformats.org/officeDocument/2006/relationships/image" Target="../media/image9.png"/><Relationship Id="rId13" Type="http://schemas.openxmlformats.org/officeDocument/2006/relationships/image" Target="../media/image8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9" descr="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61"/>
          <a:stretch>
            <a:fillRect/>
          </a:stretch>
        </p:blipFill>
        <p:spPr bwMode="auto">
          <a:xfrm>
            <a:off x="0" y="6324601"/>
            <a:ext cx="121920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1" name="Rectangle 17"/>
          <p:cNvSpPr>
            <a:spLocks noChangeArrowheads="1"/>
          </p:cNvSpPr>
          <p:nvPr/>
        </p:nvSpPr>
        <p:spPr bwMode="gray">
          <a:xfrm>
            <a:off x="0" y="0"/>
            <a:ext cx="12192000" cy="12192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95400"/>
            <a:ext cx="109728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altLang="zh-CN"/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537326"/>
            <a:ext cx="28448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 b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fld id="{6D87E21F-31D0-4266-9C7E-1DFA560EE1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537326"/>
            <a:ext cx="38608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200" b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537326"/>
            <a:ext cx="28448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7E3CE263-D83D-418E-AFDC-108881910E1D}" type="slidenum">
              <a:rPr lang="zh-CN" altLang="en-US" smtClean="0"/>
            </a:fld>
            <a:endParaRPr lang="zh-CN" altLang="en-US"/>
          </a:p>
        </p:txBody>
      </p:sp>
      <p:pic>
        <p:nvPicPr>
          <p:cNvPr id="2056" name="Picture 9" descr="artplus_nature_naturalcity42_a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1951" y="5935664"/>
            <a:ext cx="1646767" cy="83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10" descr="artplus_nature_naturalcity42_b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601" y="5916613"/>
            <a:ext cx="1104900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1" descr="artplus_nature_naturalcity42_e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784" y="5608638"/>
            <a:ext cx="573616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2" descr="artplus_nature_naturalcity42_d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3467" y="5849939"/>
            <a:ext cx="230717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3" descr="artplus_nature_naturalcity42_i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418" y="5969001"/>
            <a:ext cx="615949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" name="Picture 14" descr="artplus_nature_naturalcity42_c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7301" y="5943600"/>
            <a:ext cx="412751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9" name="Picture 15" descr="artplus_nature_naturalcity42_f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517" y="6334126"/>
            <a:ext cx="182668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28601"/>
            <a:ext cx="10972800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1.jpeg"/><Relationship Id="rId1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1.jpe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1.jpe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21.jpeg"/><Relationship Id="rId4" Type="http://schemas.openxmlformats.org/officeDocument/2006/relationships/image" Target="../media/image37.jpe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1.jpeg"/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Relationship Id="rId3" Type="http://schemas.openxmlformats.org/officeDocument/2006/relationships/image" Target="../media/image43.png"/><Relationship Id="rId2" Type="http://schemas.openxmlformats.org/officeDocument/2006/relationships/oleObject" Target="../embeddings/oleObject1.bin"/><Relationship Id="rId1" Type="http://schemas.openxmlformats.org/officeDocument/2006/relationships/image" Target="../media/image42.jpe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hyperlink" Target="002.&#26032;&#28010;&#32593;-&#12298;&#30475;&#20170;&#26397;&#12299;%20&#30707;&#23478;&#24196;&#26579;&#26009;&#21378;&#20940;&#26216;&#36215;&#28779;%20&#29616;&#22330;&#23384;&#37329;&#23646;&#38048;.flv" TargetMode="External"/><Relationship Id="rId4" Type="http://schemas.openxmlformats.org/officeDocument/2006/relationships/image" Target="../media/image48.png"/><Relationship Id="rId3" Type="http://schemas.microsoft.com/office/2007/relationships/media" Target="file:///C:\Users\&#32993;&#24515;&#20142;\Desktop\&#32993;2018PPT\&#31532;&#19968;&#33410;%20&#30740;&#31350;&#29289;&#36136;&#24615;&#36136;&#30340;&#26041;&#27861;&#21644;&#31243;&#24207;\002.%20&#30707;&#23478;&#24196;&#26579;&#26009;&#21378;&#20940;&#26216;&#37329;&#23646;&#38048;&#36215;&#28779;&#29616;&#22330;.wmv" TargetMode="External"/><Relationship Id="rId2" Type="http://schemas.openxmlformats.org/officeDocument/2006/relationships/video" Target="file:///C:\Users\&#32993;&#24515;&#20142;\Desktop\&#32993;2018PPT\&#31532;&#19968;&#33410;%20&#30740;&#31350;&#29289;&#36136;&#24615;&#36136;&#30340;&#26041;&#27861;&#21644;&#31243;&#24207;\002.%20&#30707;&#23478;&#24196;&#26579;&#26009;&#21378;&#20940;&#26216;&#37329;&#23646;&#38048;&#36215;&#28779;&#29616;&#22330;.wmv" TargetMode="External"/><Relationship Id="rId1" Type="http://schemas.openxmlformats.org/officeDocument/2006/relationships/image" Target="../media/image47.jpe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hyperlink" Target="http://js.efair.gov.cn/wangbo_qy/wb070014/cjq_h20.htm" TargetMode="External"/><Relationship Id="rId4" Type="http://schemas.openxmlformats.org/officeDocument/2006/relationships/image" Target="../media/image51.jpeg"/><Relationship Id="rId3" Type="http://schemas.openxmlformats.org/officeDocument/2006/relationships/hyperlink" Target="http://www.wchem.com/Search/Offer/1/19/3.html" TargetMode="External"/><Relationship Id="rId2" Type="http://schemas.openxmlformats.org/officeDocument/2006/relationships/image" Target="../media/image50.jpeg"/><Relationship Id="rId1" Type="http://schemas.openxmlformats.org/officeDocument/2006/relationships/hyperlink" Target="http://image.baidu.com/i?ct=503316480&amp;z=0&amp;tn=baiduimagedetail&amp;word=%B4%BF%BC%EE&amp;in=3&amp;cl=2&amp;cm=1&amp;sc=0&amp;lm=-1&amp;pn=2&amp;rn=1" TargetMode="Externa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1.xml"/><Relationship Id="rId4" Type="http://schemas.openxmlformats.org/officeDocument/2006/relationships/image" Target="../media/image19.jpe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5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jpeg"/><Relationship Id="rId2" Type="http://schemas.openxmlformats.org/officeDocument/2006/relationships/image" Target="../media/image26.jpeg"/><Relationship Id="rId1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1524000" y="304800"/>
            <a:ext cx="9144000" cy="1600200"/>
          </a:xfrm>
          <a:prstGeom prst="rect">
            <a:avLst/>
          </a:prstGeom>
          <a:solidFill>
            <a:schemeClr val="bg1">
              <a:alpha val="3294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0460" y="710565"/>
            <a:ext cx="9688195" cy="1143000"/>
          </a:xfrm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5400" kern="1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行楷" pitchFamily="2" charset="-122"/>
                <a:ea typeface="华文行楷" pitchFamily="2" charset="-122"/>
                <a:cs typeface="+mn-cs"/>
              </a:rPr>
              <a:t>第</a:t>
            </a:r>
            <a:r>
              <a:rPr lang="en-US" altLang="zh-CN" sz="5400" kern="1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行楷" pitchFamily="2" charset="-122"/>
                <a:ea typeface="华文行楷" pitchFamily="2" charset="-122"/>
                <a:cs typeface="+mn-cs"/>
              </a:rPr>
              <a:t>1</a:t>
            </a:r>
            <a:r>
              <a:rPr lang="zh-CN" altLang="en-US" sz="5400" kern="1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行楷" pitchFamily="2" charset="-122"/>
                <a:ea typeface="华文行楷" pitchFamily="2" charset="-122"/>
                <a:cs typeface="+mn-cs"/>
              </a:rPr>
              <a:t>章  走进化学科学</a:t>
            </a:r>
            <a:br>
              <a:rPr lang="en-US" altLang="zh-CN" sz="4400" i="0" kern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</a:br>
            <a:r>
              <a:rPr lang="zh-CN" altLang="en-US" sz="4800" kern="12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行楷" pitchFamily="2" charset="-122"/>
                <a:ea typeface="华文行楷" pitchFamily="2" charset="-122"/>
                <a:cs typeface="+mn-cs"/>
              </a:rPr>
              <a:t>第</a:t>
            </a:r>
            <a:r>
              <a:rPr lang="en-US" altLang="zh-CN" sz="4800" kern="12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行楷" pitchFamily="2" charset="-122"/>
                <a:ea typeface="华文行楷" pitchFamily="2" charset="-122"/>
                <a:cs typeface="+mn-cs"/>
              </a:rPr>
              <a:t>2</a:t>
            </a:r>
            <a:r>
              <a:rPr lang="zh-CN" altLang="en-US" sz="4800" kern="12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行楷" pitchFamily="2" charset="-122"/>
                <a:ea typeface="华文行楷" pitchFamily="2" charset="-122"/>
                <a:cs typeface="+mn-cs"/>
              </a:rPr>
              <a:t>节 研究物质性质的方法和程序</a:t>
            </a:r>
            <a:endParaRPr lang="zh-CN" altLang="en-US" sz="4800" kern="120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行楷" pitchFamily="2" charset="-122"/>
              <a:ea typeface="华文行楷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3" grpId="0" animBg="1"/>
      <p:bldP spid="205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8"/>
          <p:cNvSpPr>
            <a:spLocks noChangeArrowheads="1"/>
          </p:cNvSpPr>
          <p:nvPr/>
        </p:nvSpPr>
        <p:spPr bwMode="auto">
          <a:xfrm>
            <a:off x="2149475" y="1052514"/>
            <a:ext cx="8351838" cy="95313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spc="50" dirty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Q4</a:t>
            </a:r>
            <a:r>
              <a:rPr lang="zh-CN" altLang="en-US" sz="2800" spc="50" dirty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：如果要使</a:t>
            </a:r>
            <a:r>
              <a:rPr lang="en-US" altLang="zh-CN" sz="2800" spc="50" dirty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Na</a:t>
            </a:r>
            <a:r>
              <a:rPr lang="zh-CN" altLang="en-US" sz="2800" spc="50" dirty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和</a:t>
            </a:r>
            <a:r>
              <a:rPr lang="en-US" sz="2800" spc="50" dirty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CuSO</a:t>
            </a:r>
            <a:r>
              <a:rPr lang="en-US" sz="2800" spc="50" baseline="-25000" dirty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4</a:t>
            </a:r>
            <a:r>
              <a:rPr lang="zh-CN" altLang="en-US" sz="2800" spc="50" dirty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反应生成</a:t>
            </a:r>
            <a:r>
              <a:rPr lang="en-US" altLang="zh-CN" sz="2800" spc="50" dirty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Na</a:t>
            </a:r>
            <a:r>
              <a:rPr lang="en-US" altLang="zh-CN" sz="2800" spc="50" baseline="-25000" dirty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2</a:t>
            </a:r>
            <a:r>
              <a:rPr lang="en-US" altLang="zh-CN" sz="2800" spc="50" dirty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SO</a:t>
            </a:r>
            <a:r>
              <a:rPr lang="en-US" altLang="zh-CN" sz="2800" spc="50" baseline="-25000" dirty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4</a:t>
            </a:r>
            <a:r>
              <a:rPr lang="zh-CN" altLang="en-US" sz="2800" spc="50" dirty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和</a:t>
            </a:r>
            <a:r>
              <a:rPr lang="en-US" altLang="zh-CN" sz="2800" spc="50" dirty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Cu</a:t>
            </a:r>
            <a:r>
              <a:rPr lang="zh-CN" altLang="en-US" sz="2800" spc="50" dirty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，应该在什么条件下？</a:t>
            </a:r>
            <a:endParaRPr lang="zh-CN" altLang="en-US" sz="2800" spc="50" dirty="0">
              <a:ln w="11430"/>
              <a:solidFill>
                <a:srgbClr val="0070C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8" name="Rectangle 28"/>
          <p:cNvSpPr>
            <a:spLocks noChangeArrowheads="1"/>
          </p:cNvSpPr>
          <p:nvPr/>
        </p:nvSpPr>
        <p:spPr bwMode="auto">
          <a:xfrm>
            <a:off x="4440239" y="1484314"/>
            <a:ext cx="28797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>
                <a:solidFill>
                  <a:srgbClr val="FF0000"/>
                </a:solidFill>
                <a:latin typeface="宋体" panose="02010600030101010101" pitchFamily="2" charset="-122"/>
              </a:rPr>
              <a:t>（无水条件）</a:t>
            </a:r>
            <a:endParaRPr lang="zh-CN" altLang="en-US" sz="280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grpSp>
        <p:nvGrpSpPr>
          <p:cNvPr id="2" name="组合 4"/>
          <p:cNvGrpSpPr/>
          <p:nvPr/>
        </p:nvGrpSpPr>
        <p:grpSpPr bwMode="auto">
          <a:xfrm>
            <a:off x="2220914" y="1989138"/>
            <a:ext cx="7546975" cy="3567112"/>
            <a:chOff x="625066" y="1988840"/>
            <a:chExt cx="7547310" cy="3566864"/>
          </a:xfrm>
        </p:grpSpPr>
        <p:sp>
          <p:nvSpPr>
            <p:cNvPr id="14343" name="矩形 1"/>
            <p:cNvSpPr>
              <a:spLocks noChangeArrowheads="1"/>
            </p:cNvSpPr>
            <p:nvPr/>
          </p:nvSpPr>
          <p:spPr bwMode="auto">
            <a:xfrm>
              <a:off x="5436096" y="2996952"/>
              <a:ext cx="2039432" cy="646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3600">
                  <a:solidFill>
                    <a:srgbClr val="FF0000"/>
                  </a:solidFill>
                </a:rPr>
                <a:t>(</a:t>
              </a:r>
              <a:r>
                <a:rPr kumimoji="1" lang="zh-CN" altLang="en-US">
                  <a:solidFill>
                    <a:srgbClr val="FF0000"/>
                  </a:solidFill>
                </a:rPr>
                <a:t>钽、铌、锆</a:t>
              </a:r>
              <a:r>
                <a:rPr kumimoji="1" lang="en-US" altLang="zh-CN" sz="3600">
                  <a:solidFill>
                    <a:srgbClr val="FF0000"/>
                  </a:solidFill>
                </a:rPr>
                <a:t>)</a:t>
              </a:r>
              <a:endParaRPr lang="zh-CN" altLang="en-US" sz="3600">
                <a:solidFill>
                  <a:srgbClr val="FF0000"/>
                </a:solidFill>
              </a:endParaRPr>
            </a:p>
          </p:txBody>
        </p:sp>
        <p:grpSp>
          <p:nvGrpSpPr>
            <p:cNvPr id="14344" name="Group 48"/>
            <p:cNvGrpSpPr/>
            <p:nvPr/>
          </p:nvGrpSpPr>
          <p:grpSpPr bwMode="auto">
            <a:xfrm>
              <a:off x="756146" y="2492647"/>
              <a:ext cx="5903913" cy="739775"/>
              <a:chOff x="340" y="1906"/>
              <a:chExt cx="3719" cy="466"/>
            </a:xfrm>
          </p:grpSpPr>
          <p:sp>
            <p:nvSpPr>
              <p:cNvPr id="14350" name="Text Box 49"/>
              <p:cNvSpPr txBox="1">
                <a:spLocks noChangeArrowheads="1"/>
              </p:cNvSpPr>
              <p:nvPr/>
            </p:nvSpPr>
            <p:spPr bwMode="auto">
              <a:xfrm>
                <a:off x="340" y="2042"/>
                <a:ext cx="3719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>
                    <a:solidFill>
                      <a:srgbClr val="FF0000"/>
                    </a:solidFill>
                    <a:latin typeface="宋体" panose="02010600030101010101" pitchFamily="2" charset="-122"/>
                  </a:rPr>
                  <a:t>TiCl</a:t>
                </a:r>
                <a:r>
                  <a:rPr lang="en-US" altLang="zh-CN" sz="2800" baseline="-25000">
                    <a:solidFill>
                      <a:srgbClr val="FF0000"/>
                    </a:solidFill>
                    <a:latin typeface="宋体" panose="02010600030101010101" pitchFamily="2" charset="-122"/>
                  </a:rPr>
                  <a:t>4</a:t>
                </a:r>
                <a:r>
                  <a:rPr lang="en-US" altLang="zh-CN" sz="2800">
                    <a:solidFill>
                      <a:srgbClr val="FF0000"/>
                    </a:solidFill>
                    <a:latin typeface="宋体" panose="02010600030101010101" pitchFamily="2" charset="-122"/>
                  </a:rPr>
                  <a:t>+4Na              Ti+4NaCl</a:t>
                </a:r>
                <a:endParaRPr lang="en-US" altLang="zh-CN" sz="2800">
                  <a:solidFill>
                    <a:srgbClr val="FF0000"/>
                  </a:solidFill>
                  <a:latin typeface="宋体" panose="02010600030101010101" pitchFamily="2" charset="-122"/>
                </a:endParaRPr>
              </a:p>
            </p:txBody>
          </p:sp>
          <p:sp>
            <p:nvSpPr>
              <p:cNvPr id="14351" name="Text Box 50"/>
              <p:cNvSpPr txBox="1">
                <a:spLocks noChangeArrowheads="1"/>
              </p:cNvSpPr>
              <p:nvPr/>
            </p:nvSpPr>
            <p:spPr bwMode="auto">
              <a:xfrm>
                <a:off x="1583" y="1906"/>
                <a:ext cx="1406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>
                    <a:solidFill>
                      <a:srgbClr val="FF0000"/>
                    </a:solidFill>
                    <a:latin typeface="宋体" panose="02010600030101010101" pitchFamily="2" charset="-122"/>
                  </a:rPr>
                  <a:t>700-800°C</a:t>
                </a:r>
                <a:endParaRPr lang="en-US" altLang="zh-CN" sz="2800">
                  <a:solidFill>
                    <a:srgbClr val="FF0000"/>
                  </a:solidFill>
                  <a:latin typeface="宋体" panose="02010600030101010101" pitchFamily="2" charset="-122"/>
                </a:endParaRPr>
              </a:p>
            </p:txBody>
          </p:sp>
          <p:grpSp>
            <p:nvGrpSpPr>
              <p:cNvPr id="14352" name="Group 51"/>
              <p:cNvGrpSpPr/>
              <p:nvPr/>
            </p:nvGrpSpPr>
            <p:grpSpPr bwMode="auto">
              <a:xfrm>
                <a:off x="1492" y="2224"/>
                <a:ext cx="1361" cy="45"/>
                <a:chOff x="1258" y="2996"/>
                <a:chExt cx="1361" cy="45"/>
              </a:xfrm>
            </p:grpSpPr>
            <p:sp>
              <p:nvSpPr>
                <p:cNvPr id="14353" name="Line 52"/>
                <p:cNvSpPr>
                  <a:spLocks noChangeShapeType="1"/>
                </p:cNvSpPr>
                <p:nvPr/>
              </p:nvSpPr>
              <p:spPr bwMode="auto">
                <a:xfrm>
                  <a:off x="1258" y="2996"/>
                  <a:ext cx="1361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4354" name="Line 53"/>
                <p:cNvSpPr>
                  <a:spLocks noChangeShapeType="1"/>
                </p:cNvSpPr>
                <p:nvPr/>
              </p:nvSpPr>
              <p:spPr bwMode="auto">
                <a:xfrm>
                  <a:off x="1258" y="3041"/>
                  <a:ext cx="1361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4345" name="Rectangle 28"/>
            <p:cNvSpPr>
              <a:spLocks noChangeArrowheads="1"/>
            </p:cNvSpPr>
            <p:nvPr/>
          </p:nvSpPr>
          <p:spPr bwMode="auto">
            <a:xfrm>
              <a:off x="827584" y="1988840"/>
              <a:ext cx="734479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800">
                  <a:solidFill>
                    <a:srgbClr val="0070C0"/>
                  </a:solidFill>
                  <a:latin typeface="宋体" panose="02010600030101010101" pitchFamily="2" charset="-122"/>
                </a:rPr>
                <a:t>如：在熔融条件下钠置换出金属钛</a:t>
              </a:r>
              <a:endParaRPr lang="zh-CN" altLang="en-US" sz="2800">
                <a:solidFill>
                  <a:srgbClr val="0070C0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14346" name="矩形 17"/>
            <p:cNvSpPr>
              <a:spLocks noChangeArrowheads="1"/>
            </p:cNvSpPr>
            <p:nvPr/>
          </p:nvSpPr>
          <p:spPr bwMode="auto">
            <a:xfrm>
              <a:off x="625066" y="3140968"/>
              <a:ext cx="162736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800">
                  <a:solidFill>
                    <a:srgbClr val="0070C0"/>
                  </a:solidFill>
                  <a:latin typeface="宋体" panose="02010600030101010101" pitchFamily="2" charset="-122"/>
                </a:rPr>
                <a:t>四氯化钛</a:t>
              </a:r>
              <a:endParaRPr lang="zh-CN" altLang="en-US" sz="2800">
                <a:solidFill>
                  <a:srgbClr val="0070C0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14347" name="矩形 18"/>
            <p:cNvSpPr>
              <a:spLocks noChangeArrowheads="1"/>
            </p:cNvSpPr>
            <p:nvPr/>
          </p:nvSpPr>
          <p:spPr bwMode="auto">
            <a:xfrm>
              <a:off x="4860032" y="3068960"/>
              <a:ext cx="54534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800">
                  <a:solidFill>
                    <a:srgbClr val="0070C0"/>
                  </a:solidFill>
                  <a:latin typeface="宋体" panose="02010600030101010101" pitchFamily="2" charset="-122"/>
                </a:rPr>
                <a:t>钛</a:t>
              </a:r>
              <a:endParaRPr lang="zh-CN" altLang="en-US" sz="2800">
                <a:solidFill>
                  <a:srgbClr val="0070C0"/>
                </a:solidFill>
                <a:latin typeface="宋体" panose="02010600030101010101" pitchFamily="2" charset="-122"/>
              </a:endParaRPr>
            </a:p>
          </p:txBody>
        </p:sp>
        <p:pic>
          <p:nvPicPr>
            <p:cNvPr id="14348" name="Picture 6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080" y="3645024"/>
              <a:ext cx="1910680" cy="1910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49" name="Picture 1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048" y="3645024"/>
              <a:ext cx="2423301" cy="18640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圆角矩形 21"/>
          <p:cNvSpPr/>
          <p:nvPr/>
        </p:nvSpPr>
        <p:spPr>
          <a:xfrm>
            <a:off x="852805" y="49530"/>
            <a:ext cx="4292600" cy="6356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【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环节一</a:t>
            </a:r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】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探究钠的性质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23" name="AutoShape 10"/>
          <p:cNvSpPr>
            <a:spLocks noChangeArrowheads="1"/>
          </p:cNvSpPr>
          <p:nvPr/>
        </p:nvSpPr>
        <p:spPr bwMode="gray">
          <a:xfrm>
            <a:off x="4592638" y="549276"/>
            <a:ext cx="2151062" cy="43021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A886E0"/>
              </a:gs>
              <a:gs pos="100000">
                <a:srgbClr val="A886E0">
                  <a:gamma/>
                  <a:shade val="46275"/>
                  <a:invGamma/>
                </a:srgbClr>
              </a:gs>
            </a:gsLst>
            <a:lin ang="0" scaled="1"/>
          </a:gradFill>
          <a:ln w="38100">
            <a:solidFill>
              <a:srgbClr val="FFFFFF"/>
            </a:solidFill>
            <a:rou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kern="0" dirty="0">
                <a:solidFill>
                  <a:sysClr val="windowText" lastClr="000000"/>
                </a:solidFill>
                <a:latin typeface="Arial" panose="020B0604020202020204" pitchFamily="34" charset="0"/>
              </a:rPr>
              <a:t>交流与讨论</a:t>
            </a:r>
            <a:endParaRPr lang="en-US" altLang="zh-CN" sz="3200" kern="0" dirty="0">
              <a:solidFill>
                <a:sysClr val="windowText" lastClr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AutoShape 2"/>
          <p:cNvSpPr>
            <a:spLocks noChangeAspect="1" noChangeArrowheads="1"/>
          </p:cNvSpPr>
          <p:nvPr/>
        </p:nvSpPr>
        <p:spPr bwMode="auto">
          <a:xfrm>
            <a:off x="1568450" y="-1646238"/>
            <a:ext cx="10210800" cy="3429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08663" y="1028701"/>
            <a:ext cx="2411412" cy="441325"/>
          </a:xfrm>
        </p:spPr>
        <p:txBody>
          <a:bodyPr/>
          <a:lstStyle/>
          <a:p>
            <a:r>
              <a:rPr lang="zh-CN" altLang="en-US" sz="2800">
                <a:solidFill>
                  <a:srgbClr val="464646"/>
                </a:solidFill>
                <a:ea typeface="宋体" panose="02010600030101010101" pitchFamily="2" charset="-122"/>
              </a:rPr>
              <a:t>观察、思考</a:t>
            </a:r>
            <a:endParaRPr lang="zh-CN" altLang="en-US" sz="2800">
              <a:solidFill>
                <a:srgbClr val="464646"/>
              </a:solidFill>
              <a:ea typeface="宋体" panose="02010600030101010101" pitchFamily="2" charset="-122"/>
            </a:endParaRPr>
          </a:p>
        </p:txBody>
      </p:sp>
      <p:pic>
        <p:nvPicPr>
          <p:cNvPr id="13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1125538"/>
            <a:ext cx="3276600" cy="384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 14"/>
          <p:cNvSpPr/>
          <p:nvPr/>
        </p:nvSpPr>
        <p:spPr>
          <a:xfrm>
            <a:off x="8270876" y="2468563"/>
            <a:ext cx="2079625" cy="461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——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隔绝氧气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35639" y="1700213"/>
            <a:ext cx="2592387" cy="46196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CN" dirty="0"/>
              <a:t>1</a:t>
            </a:r>
            <a:r>
              <a:rPr lang="zh-CN" altLang="en-US" dirty="0"/>
              <a:t>、试剂瓶的类型</a:t>
            </a:r>
            <a:endParaRPr lang="zh-CN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735639" y="2565401"/>
            <a:ext cx="2592387" cy="830263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CN" dirty="0"/>
              <a:t>2</a:t>
            </a:r>
            <a:r>
              <a:rPr lang="zh-CN" altLang="en-US" dirty="0"/>
              <a:t>、用液体封住的目的</a:t>
            </a:r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35639" y="3429001"/>
            <a:ext cx="2592387" cy="46196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CN" dirty="0"/>
              <a:t>3</a:t>
            </a:r>
            <a:r>
              <a:rPr lang="zh-CN" altLang="en-US" dirty="0"/>
              <a:t>、液体是水吗</a:t>
            </a:r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35639" y="4292601"/>
            <a:ext cx="2592387" cy="46196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CN" dirty="0"/>
              <a:t>4</a:t>
            </a:r>
            <a:r>
              <a:rPr lang="zh-CN" altLang="en-US" dirty="0"/>
              <a:t>、金属钠的颜色</a:t>
            </a:r>
            <a:endParaRPr lang="zh-CN" altLang="en-US" dirty="0"/>
          </a:p>
        </p:txBody>
      </p:sp>
      <p:sp>
        <p:nvSpPr>
          <p:cNvPr id="21" name="圆角矩形 20"/>
          <p:cNvSpPr/>
          <p:nvPr/>
        </p:nvSpPr>
        <p:spPr>
          <a:xfrm>
            <a:off x="3143251" y="5157788"/>
            <a:ext cx="5040313" cy="1439862"/>
          </a:xfrm>
          <a:prstGeom prst="round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216275" y="5541964"/>
            <a:ext cx="4851400" cy="5222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如何看到钠的本来“面目”？</a:t>
            </a:r>
            <a:endParaRPr lang="zh-CN" altLang="en-US" sz="28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328026" y="3333751"/>
            <a:ext cx="146367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——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煤油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256588" y="1604963"/>
            <a:ext cx="1771650" cy="461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——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广口瓶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1132840" y="96520"/>
            <a:ext cx="4180840" cy="3543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【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环节一</a:t>
            </a:r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】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探究钠的性质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25" name="AutoShape 10"/>
          <p:cNvSpPr>
            <a:spLocks noChangeArrowheads="1"/>
          </p:cNvSpPr>
          <p:nvPr/>
        </p:nvSpPr>
        <p:spPr bwMode="gray">
          <a:xfrm>
            <a:off x="2362201" y="533401"/>
            <a:ext cx="2303463" cy="43021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A886E0"/>
              </a:gs>
              <a:gs pos="100000">
                <a:srgbClr val="A886E0">
                  <a:gamma/>
                  <a:shade val="46275"/>
                  <a:invGamma/>
                </a:srgbClr>
              </a:gs>
            </a:gsLst>
            <a:lin ang="0" scaled="1"/>
          </a:gradFill>
          <a:ln w="38100">
            <a:solidFill>
              <a:srgbClr val="FFFFFF"/>
            </a:solidFill>
            <a:rou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kern="0" dirty="0">
                <a:solidFill>
                  <a:sysClr val="windowText" lastClr="000000"/>
                </a:solidFill>
                <a:latin typeface="宋体" panose="02010600030101010101" pitchFamily="2" charset="-122"/>
              </a:rPr>
              <a:t>实验探究三</a:t>
            </a:r>
            <a:endParaRPr lang="zh-CN" altLang="en-US" sz="2800" kern="0" dirty="0">
              <a:solidFill>
                <a:sysClr val="windowText" lastClr="000000"/>
              </a:solidFill>
              <a:latin typeface="宋体" panose="02010600030101010101" pitchFamily="2" charset="-122"/>
            </a:endParaRPr>
          </a:p>
        </p:txBody>
      </p:sp>
      <p:sp>
        <p:nvSpPr>
          <p:cNvPr id="15376" name="Rectangle 28"/>
          <p:cNvSpPr>
            <a:spLocks noChangeArrowheads="1"/>
          </p:cNvSpPr>
          <p:nvPr/>
        </p:nvSpPr>
        <p:spPr bwMode="auto">
          <a:xfrm>
            <a:off x="4737101" y="512764"/>
            <a:ext cx="5762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u="sng">
                <a:solidFill>
                  <a:srgbClr val="0033CC"/>
                </a:solidFill>
                <a:latin typeface="宋体" panose="02010600030101010101" pitchFamily="2" charset="-122"/>
              </a:rPr>
              <a:t>Na</a:t>
            </a:r>
            <a:endParaRPr lang="zh-CN" altLang="en-US" sz="2800" u="sng">
              <a:solidFill>
                <a:srgbClr val="0033CC"/>
              </a:solidFill>
              <a:latin typeface="宋体" panose="02010600030101010101" pitchFamily="2" charset="-122"/>
            </a:endParaRPr>
          </a:p>
        </p:txBody>
      </p:sp>
      <p:pic>
        <p:nvPicPr>
          <p:cNvPr id="1537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764" y="533401"/>
            <a:ext cx="388937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14" grpId="0" animBg="1"/>
      <p:bldP spid="18" grpId="0" animBg="1"/>
      <p:bldP spid="19" grpId="0" animBg="1"/>
      <p:bldP spid="20" grpId="0" animBg="1"/>
      <p:bldP spid="21" grpId="0" animBg="1"/>
      <p:bldP spid="23" grpId="0"/>
      <p:bldP spid="17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992314" y="5421314"/>
            <a:ext cx="8351837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煤油不太容易吸干、取用量不好控制增加潜在危险、多次取用时麻烦。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1152526"/>
            <a:ext cx="381635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463" y="1141413"/>
            <a:ext cx="3816350" cy="314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标题 1"/>
          <p:cNvSpPr>
            <a:spLocks noGrp="1"/>
          </p:cNvSpPr>
          <p:nvPr>
            <p:ph type="title"/>
          </p:nvPr>
        </p:nvSpPr>
        <p:spPr>
          <a:xfrm>
            <a:off x="5181600" y="228601"/>
            <a:ext cx="5029200" cy="868363"/>
          </a:xfrm>
        </p:spPr>
        <p:txBody>
          <a:bodyPr/>
          <a:lstStyle/>
          <a:p>
            <a:r>
              <a:rPr lang="zh-CN" altLang="en-US" sz="2400">
                <a:ea typeface="宋体" panose="02010600030101010101" pitchFamily="2" charset="-122"/>
              </a:rPr>
              <a:t>取用方法：</a:t>
            </a:r>
            <a:endParaRPr lang="zh-CN" altLang="en-US" sz="2400">
              <a:ea typeface="宋体" panose="02010600030101010101" pitchFamily="2" charset="-122"/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782763" y="4697414"/>
            <a:ext cx="2032000" cy="4603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存在的问题：</a:t>
            </a:r>
            <a:endParaRPr lang="en-US" altLang="zh-CN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631950" y="4484688"/>
            <a:ext cx="8928100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236855" y="36195"/>
            <a:ext cx="4671695" cy="3543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【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环节一</a:t>
            </a:r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】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探究钠的性质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gray">
          <a:xfrm>
            <a:off x="2286001" y="457201"/>
            <a:ext cx="2303463" cy="43021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A886E0"/>
              </a:gs>
              <a:gs pos="100000">
                <a:srgbClr val="A886E0">
                  <a:gamma/>
                  <a:shade val="46275"/>
                  <a:invGamma/>
                </a:srgbClr>
              </a:gs>
            </a:gsLst>
            <a:lin ang="0" scaled="1"/>
          </a:gradFill>
          <a:ln w="38100">
            <a:solidFill>
              <a:srgbClr val="FFFFFF"/>
            </a:solidFill>
            <a:rou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kern="0" dirty="0">
                <a:solidFill>
                  <a:sysClr val="windowText" lastClr="000000"/>
                </a:solidFill>
                <a:latin typeface="宋体" panose="02010600030101010101" pitchFamily="2" charset="-122"/>
              </a:rPr>
              <a:t>实验探究三</a:t>
            </a:r>
            <a:endParaRPr lang="zh-CN" altLang="en-US" sz="2800" kern="0" dirty="0">
              <a:solidFill>
                <a:sysClr val="windowText" lastClr="000000"/>
              </a:solidFill>
              <a:latin typeface="宋体" panose="02010600030101010101" pitchFamily="2" charset="-122"/>
            </a:endParaRPr>
          </a:p>
        </p:txBody>
      </p:sp>
      <p:sp>
        <p:nvSpPr>
          <p:cNvPr id="16394" name="Rectangle 28"/>
          <p:cNvSpPr>
            <a:spLocks noChangeArrowheads="1"/>
          </p:cNvSpPr>
          <p:nvPr/>
        </p:nvSpPr>
        <p:spPr bwMode="auto">
          <a:xfrm>
            <a:off x="4660901" y="436564"/>
            <a:ext cx="5762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u="sng">
                <a:solidFill>
                  <a:srgbClr val="0033CC"/>
                </a:solidFill>
                <a:latin typeface="宋体" panose="02010600030101010101" pitchFamily="2" charset="-122"/>
              </a:rPr>
              <a:t>Na</a:t>
            </a:r>
            <a:endParaRPr lang="zh-CN" altLang="en-US" sz="2800" u="sng">
              <a:solidFill>
                <a:srgbClr val="0033CC"/>
              </a:solidFill>
              <a:latin typeface="宋体" panose="02010600030101010101" pitchFamily="2" charset="-122"/>
            </a:endParaRPr>
          </a:p>
        </p:txBody>
      </p:sp>
      <p:pic>
        <p:nvPicPr>
          <p:cNvPr id="1639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564" y="457201"/>
            <a:ext cx="388937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8"/>
          <p:cNvGrpSpPr/>
          <p:nvPr/>
        </p:nvGrpSpPr>
        <p:grpSpPr bwMode="auto">
          <a:xfrm>
            <a:off x="1574165" y="1732280"/>
            <a:ext cx="3781425" cy="3277848"/>
            <a:chOff x="1162347" y="3036787"/>
            <a:chExt cx="3099039" cy="1809315"/>
          </a:xfrm>
        </p:grpSpPr>
        <p:pic>
          <p:nvPicPr>
            <p:cNvPr id="17427" name="Picture 3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2347" y="3036787"/>
              <a:ext cx="3099039" cy="1665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8" name="TextBox 7"/>
            <p:cNvSpPr txBox="1">
              <a:spLocks noChangeArrowheads="1"/>
            </p:cNvSpPr>
            <p:nvPr/>
          </p:nvSpPr>
          <p:spPr bwMode="auto">
            <a:xfrm>
              <a:off x="1162347" y="4659982"/>
              <a:ext cx="3099039" cy="18612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将注射器垂直插入到金属钠中</a:t>
              </a:r>
              <a:endParaRPr lang="zh-CN" altLang="en-US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" name="组合 6"/>
          <p:cNvGrpSpPr/>
          <p:nvPr/>
        </p:nvGrpSpPr>
        <p:grpSpPr bwMode="auto">
          <a:xfrm>
            <a:off x="6347460" y="1727200"/>
            <a:ext cx="3733800" cy="3284202"/>
            <a:chOff x="4491567" y="3003798"/>
            <a:chExt cx="3176777" cy="1845677"/>
          </a:xfrm>
        </p:grpSpPr>
        <p:pic>
          <p:nvPicPr>
            <p:cNvPr id="17425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1567" y="3003798"/>
              <a:ext cx="3174547" cy="1698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6" name="TextBox 9"/>
            <p:cNvSpPr txBox="1">
              <a:spLocks noChangeArrowheads="1"/>
            </p:cNvSpPr>
            <p:nvPr/>
          </p:nvSpPr>
          <p:spPr bwMode="auto">
            <a:xfrm>
              <a:off x="4491567" y="4659982"/>
              <a:ext cx="3176777" cy="18949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拔出取钠器，带出一段金属钠</a:t>
              </a:r>
              <a:endParaRPr lang="zh-CN" altLang="en-US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81600" y="228601"/>
            <a:ext cx="5029200" cy="868363"/>
          </a:xfrm>
        </p:spPr>
        <p:txBody>
          <a:bodyPr/>
          <a:lstStyle/>
          <a:p>
            <a:r>
              <a:rPr lang="zh-CN" altLang="en-US" sz="2800">
                <a:ea typeface="宋体" panose="02010600030101010101" pitchFamily="2" charset="-122"/>
              </a:rPr>
              <a:t>自制取钠器</a:t>
            </a:r>
            <a:endParaRPr lang="zh-CN" altLang="en-US" sz="2800">
              <a:ea typeface="宋体" panose="0201060003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414020" y="60325"/>
            <a:ext cx="4494530" cy="3543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【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环节一</a:t>
            </a:r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】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探究钠的性质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22" name="AutoShape 10"/>
          <p:cNvSpPr>
            <a:spLocks noChangeArrowheads="1"/>
          </p:cNvSpPr>
          <p:nvPr/>
        </p:nvSpPr>
        <p:spPr bwMode="gray">
          <a:xfrm>
            <a:off x="2209801" y="533401"/>
            <a:ext cx="2303463" cy="43021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A886E0"/>
              </a:gs>
              <a:gs pos="100000">
                <a:srgbClr val="A886E0">
                  <a:gamma/>
                  <a:shade val="46275"/>
                  <a:invGamma/>
                </a:srgbClr>
              </a:gs>
            </a:gsLst>
            <a:lin ang="0" scaled="1"/>
          </a:gradFill>
          <a:ln w="38100">
            <a:solidFill>
              <a:srgbClr val="FFFFFF"/>
            </a:solidFill>
            <a:rou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kern="0" dirty="0">
                <a:solidFill>
                  <a:sysClr val="windowText" lastClr="000000"/>
                </a:solidFill>
                <a:latin typeface="宋体" panose="02010600030101010101" pitchFamily="2" charset="-122"/>
              </a:rPr>
              <a:t>实验探究三</a:t>
            </a:r>
            <a:endParaRPr lang="zh-CN" altLang="en-US" sz="2800" kern="0" dirty="0">
              <a:solidFill>
                <a:sysClr val="windowText" lastClr="000000"/>
              </a:solidFill>
              <a:latin typeface="宋体" panose="02010600030101010101" pitchFamily="2" charset="-122"/>
            </a:endParaRPr>
          </a:p>
        </p:txBody>
      </p:sp>
      <p:sp>
        <p:nvSpPr>
          <p:cNvPr id="17420" name="Rectangle 28"/>
          <p:cNvSpPr>
            <a:spLocks noChangeArrowheads="1"/>
          </p:cNvSpPr>
          <p:nvPr/>
        </p:nvSpPr>
        <p:spPr bwMode="auto">
          <a:xfrm>
            <a:off x="4584701" y="512764"/>
            <a:ext cx="5762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u="sng">
                <a:solidFill>
                  <a:srgbClr val="0033CC"/>
                </a:solidFill>
                <a:latin typeface="宋体" panose="02010600030101010101" pitchFamily="2" charset="-122"/>
              </a:rPr>
              <a:t>Na</a:t>
            </a:r>
            <a:endParaRPr lang="zh-CN" altLang="en-US" sz="2800" u="sng">
              <a:solidFill>
                <a:srgbClr val="0033CC"/>
              </a:solidFill>
              <a:latin typeface="宋体" panose="02010600030101010101" pitchFamily="2" charset="-122"/>
            </a:endParaRPr>
          </a:p>
        </p:txBody>
      </p:sp>
      <p:pic>
        <p:nvPicPr>
          <p:cNvPr id="174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364" y="533401"/>
            <a:ext cx="388937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"/>
          <p:cNvGrpSpPr/>
          <p:nvPr/>
        </p:nvGrpSpPr>
        <p:grpSpPr bwMode="auto">
          <a:xfrm>
            <a:off x="2195513" y="1587500"/>
            <a:ext cx="7345362" cy="2165350"/>
            <a:chOff x="251520" y="4044839"/>
            <a:chExt cx="8776654" cy="2813161"/>
          </a:xfrm>
        </p:grpSpPr>
        <p:pic>
          <p:nvPicPr>
            <p:cNvPr id="19469" name="Picture 12" descr="4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4083265"/>
              <a:ext cx="2444409" cy="2774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70" name="Picture 15" descr="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7792" y="4083265"/>
              <a:ext cx="2378344" cy="2774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71" name="Picture 18" descr="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232" y="4044839"/>
              <a:ext cx="2367942" cy="2796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圆角矩形 21"/>
          <p:cNvSpPr/>
          <p:nvPr/>
        </p:nvSpPr>
        <p:spPr>
          <a:xfrm>
            <a:off x="526415" y="0"/>
            <a:ext cx="4382135" cy="5962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【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环节一</a:t>
            </a:r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】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探究钠的性质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23" name="AutoShape 10"/>
          <p:cNvSpPr>
            <a:spLocks noChangeArrowheads="1"/>
          </p:cNvSpPr>
          <p:nvPr/>
        </p:nvSpPr>
        <p:spPr bwMode="gray">
          <a:xfrm>
            <a:off x="2281238" y="693738"/>
            <a:ext cx="2303462" cy="4318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A886E0"/>
              </a:gs>
              <a:gs pos="100000">
                <a:srgbClr val="A886E0">
                  <a:gamma/>
                  <a:shade val="46275"/>
                  <a:invGamma/>
                </a:srgbClr>
              </a:gs>
            </a:gsLst>
            <a:lin ang="0" scaled="1"/>
          </a:gradFill>
          <a:ln w="38100">
            <a:solidFill>
              <a:srgbClr val="FFFFFF"/>
            </a:solidFill>
            <a:rou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kern="0" dirty="0">
                <a:solidFill>
                  <a:sysClr val="windowText" lastClr="000000"/>
                </a:solidFill>
                <a:latin typeface="宋体" panose="02010600030101010101" pitchFamily="2" charset="-122"/>
              </a:rPr>
              <a:t>实验探究三</a:t>
            </a:r>
            <a:endParaRPr lang="zh-CN" altLang="en-US" sz="2800" kern="0" dirty="0">
              <a:solidFill>
                <a:sysClr val="windowText" lastClr="000000"/>
              </a:solidFill>
              <a:latin typeface="宋体" panose="02010600030101010101" pitchFamily="2" charset="-122"/>
            </a:endParaRPr>
          </a:p>
        </p:txBody>
      </p:sp>
      <p:grpSp>
        <p:nvGrpSpPr>
          <p:cNvPr id="3" name="组合 1"/>
          <p:cNvGrpSpPr/>
          <p:nvPr/>
        </p:nvGrpSpPr>
        <p:grpSpPr bwMode="auto">
          <a:xfrm>
            <a:off x="2143125" y="4005264"/>
            <a:ext cx="7423150" cy="2008187"/>
            <a:chOff x="618356" y="4005064"/>
            <a:chExt cx="7424665" cy="2007902"/>
          </a:xfrm>
        </p:grpSpPr>
        <p:pic>
          <p:nvPicPr>
            <p:cNvPr id="19464" name="Picture 2" descr="b_119686309201722723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5119" y="4005064"/>
              <a:ext cx="2007902" cy="20079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9465" name="组合 3"/>
            <p:cNvGrpSpPr/>
            <p:nvPr/>
          </p:nvGrpSpPr>
          <p:grpSpPr bwMode="auto">
            <a:xfrm>
              <a:off x="618356" y="4839543"/>
              <a:ext cx="5532040" cy="461665"/>
              <a:chOff x="618356" y="4839543"/>
              <a:chExt cx="5532040" cy="461665"/>
            </a:xfrm>
          </p:grpSpPr>
          <p:sp>
            <p:nvSpPr>
              <p:cNvPr id="19466" name="Text Box 6"/>
              <p:cNvSpPr txBox="1">
                <a:spLocks noChangeArrowheads="1"/>
              </p:cNvSpPr>
              <p:nvPr/>
            </p:nvSpPr>
            <p:spPr bwMode="auto">
              <a:xfrm>
                <a:off x="618356" y="4839543"/>
                <a:ext cx="553204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>
                    <a:solidFill>
                      <a:srgbClr val="FF0000"/>
                    </a:solidFill>
                    <a:latin typeface="宋体" panose="02010600030101010101" pitchFamily="2" charset="-122"/>
                  </a:rPr>
                  <a:t>常温：</a:t>
                </a: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4Na + O</a:t>
                </a:r>
                <a:r>
                  <a:rPr lang="en-US" altLang="zh-CN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2Na</a:t>
                </a:r>
                <a:r>
                  <a:rPr lang="en-US" altLang="zh-CN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 </a:t>
                </a:r>
                <a:r>
                  <a:rPr lang="zh-CN" altLang="en-US">
                    <a:solidFill>
                      <a:srgbClr val="FF3300"/>
                    </a:solidFill>
                    <a:latin typeface="宋体" panose="02010600030101010101" pitchFamily="2" charset="-122"/>
                  </a:rPr>
                  <a:t>（白色固体）</a:t>
                </a:r>
                <a:endParaRPr lang="zh-CN" altLang="en-US">
                  <a:solidFill>
                    <a:srgbClr val="FF3300"/>
                  </a:solidFill>
                  <a:latin typeface="宋体" panose="02010600030101010101" pitchFamily="2" charset="-122"/>
                </a:endParaRPr>
              </a:p>
            </p:txBody>
          </p:sp>
          <p:cxnSp>
            <p:nvCxnSpPr>
              <p:cNvPr id="17" name="直接连接符 16"/>
              <p:cNvCxnSpPr/>
              <p:nvPr/>
            </p:nvCxnSpPr>
            <p:spPr>
              <a:xfrm>
                <a:off x="2900060" y="5041554"/>
                <a:ext cx="333443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2900060" y="5098696"/>
                <a:ext cx="333443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462" name="Rectangle 28"/>
          <p:cNvSpPr>
            <a:spLocks noChangeArrowheads="1"/>
          </p:cNvSpPr>
          <p:nvPr/>
        </p:nvSpPr>
        <p:spPr bwMode="auto">
          <a:xfrm>
            <a:off x="4749801" y="673101"/>
            <a:ext cx="5746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u="sng">
                <a:solidFill>
                  <a:srgbClr val="0033CC"/>
                </a:solidFill>
                <a:latin typeface="宋体" panose="02010600030101010101" pitchFamily="2" charset="-122"/>
              </a:rPr>
              <a:t>Na</a:t>
            </a:r>
            <a:endParaRPr lang="zh-CN" altLang="en-US" sz="2800" u="sng">
              <a:solidFill>
                <a:srgbClr val="0033CC"/>
              </a:solidFill>
              <a:latin typeface="宋体" panose="02010600030101010101" pitchFamily="2" charset="-122"/>
            </a:endParaRPr>
          </a:p>
        </p:txBody>
      </p:sp>
      <p:pic>
        <p:nvPicPr>
          <p:cNvPr id="1946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264" y="679451"/>
            <a:ext cx="388937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138" y="2924175"/>
            <a:ext cx="1797050" cy="237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Rectangle 28"/>
          <p:cNvSpPr>
            <a:spLocks noChangeArrowheads="1"/>
          </p:cNvSpPr>
          <p:nvPr/>
        </p:nvSpPr>
        <p:spPr bwMode="auto">
          <a:xfrm>
            <a:off x="4672013" y="746125"/>
            <a:ext cx="11366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u="sng">
                <a:solidFill>
                  <a:srgbClr val="0070C0"/>
                </a:solidFill>
                <a:latin typeface="宋体" panose="02010600030101010101" pitchFamily="2" charset="-122"/>
              </a:rPr>
              <a:t>Na+O</a:t>
            </a:r>
            <a:r>
              <a:rPr lang="en-US" altLang="zh-CN" sz="2800" u="sng" baseline="-25000">
                <a:solidFill>
                  <a:srgbClr val="0070C0"/>
                </a:solidFill>
                <a:latin typeface="宋体" panose="02010600030101010101" pitchFamily="2" charset="-122"/>
              </a:rPr>
              <a:t>2</a:t>
            </a:r>
            <a:endParaRPr lang="zh-CN" altLang="en-US" sz="2800" u="sng">
              <a:solidFill>
                <a:srgbClr val="0070C0"/>
              </a:solidFill>
              <a:latin typeface="宋体" panose="02010600030101010101" pitchFamily="2" charset="-122"/>
            </a:endParaRPr>
          </a:p>
        </p:txBody>
      </p:sp>
      <p:pic>
        <p:nvPicPr>
          <p:cNvPr id="8" name="Picture 4" descr="5C7Bk1s4K6068T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163" y="2924175"/>
            <a:ext cx="3225800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圆角矩形 9"/>
          <p:cNvSpPr/>
          <p:nvPr/>
        </p:nvSpPr>
        <p:spPr>
          <a:xfrm>
            <a:off x="956310" y="72390"/>
            <a:ext cx="4495165" cy="3543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【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环节一</a:t>
            </a:r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】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探究钠的性质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gray">
          <a:xfrm>
            <a:off x="2281238" y="766763"/>
            <a:ext cx="2303462" cy="43021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A886E0"/>
              </a:gs>
              <a:gs pos="100000">
                <a:srgbClr val="A886E0">
                  <a:gamma/>
                  <a:shade val="46275"/>
                  <a:invGamma/>
                </a:srgbClr>
              </a:gs>
            </a:gsLst>
            <a:lin ang="0" scaled="1"/>
          </a:gradFill>
          <a:ln w="38100">
            <a:solidFill>
              <a:srgbClr val="FFFFFF"/>
            </a:solidFill>
            <a:rou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kern="0" dirty="0">
                <a:solidFill>
                  <a:sysClr val="windowText" lastClr="000000"/>
                </a:solidFill>
                <a:latin typeface="宋体" panose="02010600030101010101" pitchFamily="2" charset="-122"/>
              </a:rPr>
              <a:t>实验探究四</a:t>
            </a:r>
            <a:endParaRPr lang="zh-CN" altLang="en-US" sz="2800" kern="0" dirty="0">
              <a:solidFill>
                <a:sysClr val="windowText" lastClr="000000"/>
              </a:solidFill>
              <a:latin typeface="宋体" panose="02010600030101010101" pitchFamily="2" charset="-122"/>
            </a:endParaRPr>
          </a:p>
        </p:txBody>
      </p:sp>
      <p:grpSp>
        <p:nvGrpSpPr>
          <p:cNvPr id="20487" name="组合 5"/>
          <p:cNvGrpSpPr/>
          <p:nvPr/>
        </p:nvGrpSpPr>
        <p:grpSpPr bwMode="auto">
          <a:xfrm>
            <a:off x="1992314" y="1412876"/>
            <a:ext cx="8351837" cy="3952875"/>
            <a:chOff x="467544" y="1491601"/>
            <a:chExt cx="8352928" cy="3953623"/>
          </a:xfrm>
        </p:grpSpPr>
        <p:sp>
          <p:nvSpPr>
            <p:cNvPr id="20494" name="矩形 4"/>
            <p:cNvSpPr>
              <a:spLocks noChangeArrowheads="1"/>
            </p:cNvSpPr>
            <p:nvPr/>
          </p:nvSpPr>
          <p:spPr bwMode="auto">
            <a:xfrm>
              <a:off x="467544" y="1491601"/>
              <a:ext cx="8352928" cy="1405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zh-CN" altLang="en-US" sz="2000">
                  <a:solidFill>
                    <a:srgbClr val="0070C0"/>
                  </a:solidFill>
                  <a:latin typeface="宋体" panose="02010600030101010101" pitchFamily="2" charset="-122"/>
                </a:rPr>
                <a:t>实验步骤：</a:t>
              </a:r>
              <a:endParaRPr lang="en-US" altLang="zh-CN" sz="2000">
                <a:solidFill>
                  <a:srgbClr val="0070C0"/>
                </a:solidFill>
                <a:latin typeface="宋体" panose="02010600030101010101" pitchFamily="2" charset="-122"/>
              </a:endParaRP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2000">
                  <a:solidFill>
                    <a:srgbClr val="0070C0"/>
                  </a:solidFill>
                  <a:latin typeface="宋体" panose="02010600030101010101" pitchFamily="2" charset="-122"/>
                </a:rPr>
                <a:t>1</a:t>
              </a:r>
              <a:r>
                <a:rPr lang="zh-CN" altLang="en-US" sz="2000">
                  <a:solidFill>
                    <a:srgbClr val="0070C0"/>
                  </a:solidFill>
                  <a:latin typeface="宋体" panose="02010600030101010101" pitchFamily="2" charset="-122"/>
                </a:rPr>
                <a:t>、取一小块钠用滤纸吸干表面的煤油，置于易拉罐底部（如图示）</a:t>
              </a:r>
              <a:endParaRPr lang="zh-CN" altLang="en-US" sz="2000">
                <a:solidFill>
                  <a:srgbClr val="0070C0"/>
                </a:solidFill>
                <a:latin typeface="宋体" panose="02010600030101010101" pitchFamily="2" charset="-122"/>
              </a:endParaRP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2000">
                  <a:solidFill>
                    <a:srgbClr val="0070C0"/>
                  </a:solidFill>
                  <a:latin typeface="宋体" panose="02010600030101010101" pitchFamily="2" charset="-122"/>
                </a:rPr>
                <a:t>2</a:t>
              </a:r>
              <a:r>
                <a:rPr lang="zh-CN" altLang="en-US" sz="2000">
                  <a:solidFill>
                    <a:srgbClr val="0070C0"/>
                  </a:solidFill>
                  <a:latin typeface="宋体" panose="02010600030101010101" pitchFamily="2" charset="-122"/>
                </a:rPr>
                <a:t>、加热，观察现象。</a:t>
              </a:r>
              <a:endParaRPr lang="en-US" altLang="zh-CN" sz="2000">
                <a:solidFill>
                  <a:srgbClr val="0070C0"/>
                </a:solidFill>
                <a:latin typeface="宋体" panose="02010600030101010101" pitchFamily="2" charset="-122"/>
              </a:endParaRPr>
            </a:p>
          </p:txBody>
        </p:sp>
        <p:pic>
          <p:nvPicPr>
            <p:cNvPr id="2049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394" y="3002061"/>
              <a:ext cx="1832373" cy="2443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组合 15"/>
          <p:cNvGrpSpPr/>
          <p:nvPr/>
        </p:nvGrpSpPr>
        <p:grpSpPr bwMode="auto">
          <a:xfrm>
            <a:off x="2174875" y="5499101"/>
            <a:ext cx="6523038" cy="563563"/>
            <a:chOff x="651395" y="5499148"/>
            <a:chExt cx="6523098" cy="563370"/>
          </a:xfrm>
        </p:grpSpPr>
        <p:sp>
          <p:nvSpPr>
            <p:cNvPr id="20490" name="Text Box 5"/>
            <p:cNvSpPr txBox="1">
              <a:spLocks noChangeArrowheads="1"/>
            </p:cNvSpPr>
            <p:nvPr/>
          </p:nvSpPr>
          <p:spPr bwMode="auto">
            <a:xfrm>
              <a:off x="651395" y="5600853"/>
              <a:ext cx="652309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>
                  <a:solidFill>
                    <a:srgbClr val="FF0000"/>
                  </a:solidFill>
                  <a:latin typeface="宋体" panose="02010600030101010101" pitchFamily="2" charset="-122"/>
                </a:rPr>
                <a:t>加热：</a:t>
              </a:r>
              <a:r>
                <a:rPr lang="en-US" altLang="zh-CN">
                  <a:latin typeface="宋体" panose="02010600030101010101" pitchFamily="2" charset="-122"/>
                </a:rPr>
                <a:t>2Na + O</a:t>
              </a:r>
              <a:r>
                <a:rPr lang="en-US" altLang="zh-CN" baseline="-30000">
                  <a:latin typeface="宋体" panose="02010600030101010101" pitchFamily="2" charset="-122"/>
                </a:rPr>
                <a:t>2</a:t>
              </a:r>
              <a:r>
                <a:rPr lang="en-US" altLang="zh-CN">
                  <a:latin typeface="宋体" panose="02010600030101010101" pitchFamily="2" charset="-122"/>
                </a:rPr>
                <a:t>     Na</a:t>
              </a:r>
              <a:r>
                <a:rPr lang="en-US" altLang="zh-CN" baseline="-30000">
                  <a:latin typeface="宋体" panose="02010600030101010101" pitchFamily="2" charset="-122"/>
                </a:rPr>
                <a:t>2</a:t>
              </a:r>
              <a:r>
                <a:rPr lang="en-US" altLang="zh-CN">
                  <a:latin typeface="宋体" panose="02010600030101010101" pitchFamily="2" charset="-122"/>
                </a:rPr>
                <a:t>O</a:t>
              </a:r>
              <a:r>
                <a:rPr lang="en-US" altLang="zh-CN" baseline="-30000">
                  <a:latin typeface="宋体" panose="02010600030101010101" pitchFamily="2" charset="-122"/>
                </a:rPr>
                <a:t>2</a:t>
              </a:r>
              <a:r>
                <a:rPr lang="en-US" altLang="zh-CN">
                  <a:solidFill>
                    <a:srgbClr val="0000FF"/>
                  </a:solidFill>
                  <a:latin typeface="宋体" panose="02010600030101010101" pitchFamily="2" charset="-122"/>
                </a:rPr>
                <a:t> </a:t>
              </a:r>
              <a:r>
                <a:rPr lang="zh-CN" altLang="en-US">
                  <a:solidFill>
                    <a:srgbClr val="FF3300"/>
                  </a:solidFill>
                  <a:latin typeface="宋体" panose="02010600030101010101" pitchFamily="2" charset="-122"/>
                </a:rPr>
                <a:t>（淡黄色粉末）</a:t>
              </a:r>
              <a:endParaRPr lang="zh-CN" altLang="en-US">
                <a:solidFill>
                  <a:srgbClr val="FF3300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20491" name="矩形 2"/>
            <p:cNvSpPr>
              <a:spLocks noChangeArrowheads="1"/>
            </p:cNvSpPr>
            <p:nvPr/>
          </p:nvSpPr>
          <p:spPr bwMode="auto">
            <a:xfrm>
              <a:off x="3057909" y="5499148"/>
              <a:ext cx="284912" cy="461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>
                  <a:solidFill>
                    <a:srgbClr val="000000"/>
                  </a:solidFill>
                </a:rPr>
                <a:t>∆</a:t>
              </a:r>
              <a:endParaRPr lang="zh-CN" altLang="en-US">
                <a:solidFill>
                  <a:srgbClr val="000000"/>
                </a:solidFill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2945354" y="5894301"/>
              <a:ext cx="577855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2946941" y="5819713"/>
              <a:ext cx="577855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48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00" y="765176"/>
            <a:ext cx="38735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/>
        </p:nvSpPr>
        <p:spPr>
          <a:xfrm>
            <a:off x="451485" y="0"/>
            <a:ext cx="4457065" cy="6946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【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环节一</a:t>
            </a:r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】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探究钠的性质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14" name="AutoShape 10"/>
          <p:cNvSpPr>
            <a:spLocks noChangeArrowheads="1"/>
          </p:cNvSpPr>
          <p:nvPr/>
        </p:nvSpPr>
        <p:spPr bwMode="gray">
          <a:xfrm>
            <a:off x="4592638" y="549276"/>
            <a:ext cx="2151062" cy="43021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A886E0"/>
              </a:gs>
              <a:gs pos="100000">
                <a:srgbClr val="A886E0">
                  <a:gamma/>
                  <a:shade val="46275"/>
                  <a:invGamma/>
                </a:srgbClr>
              </a:gs>
            </a:gsLst>
            <a:lin ang="0" scaled="1"/>
          </a:gradFill>
          <a:ln w="38100">
            <a:solidFill>
              <a:srgbClr val="FFFFFF"/>
            </a:solidFill>
            <a:rou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kern="0" dirty="0">
                <a:solidFill>
                  <a:sysClr val="windowText" lastClr="000000"/>
                </a:solidFill>
                <a:latin typeface="Arial" panose="020B0604020202020204" pitchFamily="34" charset="0"/>
              </a:rPr>
              <a:t>交流与讨论</a:t>
            </a:r>
            <a:endParaRPr lang="en-US" altLang="zh-CN" sz="2800" kern="0" dirty="0">
              <a:solidFill>
                <a:sysClr val="windowText" lastClr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Rectangle 28"/>
          <p:cNvSpPr>
            <a:spLocks noChangeArrowheads="1"/>
          </p:cNvSpPr>
          <p:nvPr/>
        </p:nvSpPr>
        <p:spPr bwMode="auto">
          <a:xfrm>
            <a:off x="2208214" y="1268414"/>
            <a:ext cx="7532687" cy="954087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spc="50" dirty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Q7</a:t>
            </a:r>
            <a:r>
              <a:rPr lang="zh-CN" altLang="en-US" sz="2800" spc="50" dirty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：</a:t>
            </a:r>
            <a:r>
              <a:rPr lang="zh-CN" altLang="en-US" sz="28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钠参与以上的反应，都属于什么反应类型？显示出钠有很强的什么性质？怎样解释？</a:t>
            </a:r>
            <a:endParaRPr lang="zh-CN" altLang="en-US" sz="28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 bwMode="auto">
          <a:xfrm>
            <a:off x="2709863" y="2492375"/>
            <a:ext cx="6534150" cy="2241550"/>
            <a:chOff x="1185267" y="2492896"/>
            <a:chExt cx="6534765" cy="2240959"/>
          </a:xfrm>
        </p:grpSpPr>
        <p:sp>
          <p:nvSpPr>
            <p:cNvPr id="21511" name="Text Box 12"/>
            <p:cNvSpPr txBox="1">
              <a:spLocks noChangeArrowheads="1"/>
            </p:cNvSpPr>
            <p:nvPr/>
          </p:nvSpPr>
          <p:spPr bwMode="auto">
            <a:xfrm>
              <a:off x="1619672" y="4149080"/>
              <a:ext cx="723825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3200">
                  <a:solidFill>
                    <a:srgbClr val="FF0000"/>
                  </a:solidFill>
                </a:rPr>
                <a:t>Na</a:t>
              </a:r>
              <a:endParaRPr lang="en-US" altLang="zh-CN" sz="3200">
                <a:solidFill>
                  <a:srgbClr val="FF0000"/>
                </a:solidFill>
              </a:endParaRPr>
            </a:p>
          </p:txBody>
        </p:sp>
        <p:sp>
          <p:nvSpPr>
            <p:cNvPr id="21512" name="Text Box 14"/>
            <p:cNvSpPr txBox="1">
              <a:spLocks noChangeArrowheads="1"/>
            </p:cNvSpPr>
            <p:nvPr/>
          </p:nvSpPr>
          <p:spPr bwMode="auto">
            <a:xfrm>
              <a:off x="6664313" y="4121940"/>
              <a:ext cx="105571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3200">
                  <a:solidFill>
                    <a:srgbClr val="FF0000"/>
                  </a:solidFill>
                </a:rPr>
                <a:t>Na</a:t>
              </a:r>
              <a:r>
                <a:rPr lang="en-US" altLang="zh-CN" sz="3200" baseline="30000">
                  <a:solidFill>
                    <a:srgbClr val="FF0000"/>
                  </a:solidFill>
                </a:rPr>
                <a:t>+</a:t>
              </a:r>
              <a:endParaRPr lang="en-US" altLang="zh-CN" sz="3200" baseline="30000">
                <a:solidFill>
                  <a:srgbClr val="FF0000"/>
                </a:solidFill>
              </a:endParaRPr>
            </a:p>
          </p:txBody>
        </p:sp>
        <p:pic>
          <p:nvPicPr>
            <p:cNvPr id="21513" name="Picture 46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267" y="2492896"/>
              <a:ext cx="6530176" cy="1504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1"/>
          <p:cNvSpPr>
            <a:spLocks noChangeArrowheads="1"/>
          </p:cNvSpPr>
          <p:nvPr/>
        </p:nvSpPr>
        <p:spPr bwMode="auto">
          <a:xfrm>
            <a:off x="4743450" y="3357564"/>
            <a:ext cx="25209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0000"/>
                </a:solidFill>
              </a:rPr>
              <a:t>钠具有强还原性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7" name="组合 1"/>
          <p:cNvGrpSpPr/>
          <p:nvPr/>
        </p:nvGrpSpPr>
        <p:grpSpPr bwMode="auto">
          <a:xfrm>
            <a:off x="3984625" y="2997201"/>
            <a:ext cx="2465388" cy="1585913"/>
            <a:chOff x="2460261" y="2996952"/>
            <a:chExt cx="2465388" cy="1585912"/>
          </a:xfrm>
        </p:grpSpPr>
        <p:sp>
          <p:nvSpPr>
            <p:cNvPr id="1053" name="AutoShape 7"/>
            <p:cNvSpPr>
              <a:spLocks noChangeArrowheads="1"/>
            </p:cNvSpPr>
            <p:nvPr/>
          </p:nvSpPr>
          <p:spPr bwMode="auto">
            <a:xfrm>
              <a:off x="2460261" y="2996952"/>
              <a:ext cx="2465388" cy="1585912"/>
            </a:xfrm>
            <a:prstGeom prst="octagon">
              <a:avLst>
                <a:gd name="adj" fmla="val 29287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572423"/>
                </a:solidFill>
              </a:endParaRPr>
            </a:p>
          </p:txBody>
        </p:sp>
        <p:sp>
          <p:nvSpPr>
            <p:cNvPr id="16" name="TextBox 19"/>
            <p:cNvSpPr txBox="1">
              <a:spLocks noChangeArrowheads="1"/>
            </p:cNvSpPr>
            <p:nvPr/>
          </p:nvSpPr>
          <p:spPr bwMode="auto">
            <a:xfrm>
              <a:off x="2873011" y="3481140"/>
              <a:ext cx="1627188" cy="52387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2800" dirty="0">
                  <a:solidFill>
                    <a:srgbClr val="15087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宋体" panose="02010600030101010101" pitchFamily="2" charset="-122"/>
                </a:rPr>
                <a:t>钠的用途</a:t>
              </a:r>
              <a:endParaRPr lang="zh-CN" altLang="en-US" sz="2800" dirty="0">
                <a:solidFill>
                  <a:srgbClr val="1508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</a:endParaRPr>
            </a:p>
          </p:txBody>
        </p:sp>
      </p:grpSp>
      <p:grpSp>
        <p:nvGrpSpPr>
          <p:cNvPr id="3" name="组合 16"/>
          <p:cNvGrpSpPr/>
          <p:nvPr/>
        </p:nvGrpSpPr>
        <p:grpSpPr bwMode="auto">
          <a:xfrm>
            <a:off x="5029201" y="-6350"/>
            <a:ext cx="5603875" cy="2994025"/>
            <a:chOff x="3505200" y="-6002"/>
            <a:chExt cx="5603306" cy="2994270"/>
          </a:xfrm>
        </p:grpSpPr>
        <p:grpSp>
          <p:nvGrpSpPr>
            <p:cNvPr id="1047" name="组合 13"/>
            <p:cNvGrpSpPr/>
            <p:nvPr/>
          </p:nvGrpSpPr>
          <p:grpSpPr bwMode="auto">
            <a:xfrm>
              <a:off x="3505200" y="-6002"/>
              <a:ext cx="5603306" cy="2994270"/>
              <a:chOff x="3505200" y="-6002"/>
              <a:chExt cx="5603306" cy="2994270"/>
            </a:xfrm>
          </p:grpSpPr>
          <p:sp>
            <p:nvSpPr>
              <p:cNvPr id="1049" name="Freeform 3"/>
              <p:cNvSpPr/>
              <p:nvPr/>
            </p:nvSpPr>
            <p:spPr bwMode="auto">
              <a:xfrm>
                <a:off x="4283968" y="2288180"/>
                <a:ext cx="1628775" cy="700088"/>
              </a:xfrm>
              <a:custGeom>
                <a:avLst/>
                <a:gdLst>
                  <a:gd name="T0" fmla="*/ 2147483647 w 2061"/>
                  <a:gd name="T1" fmla="*/ 2147483647 h 1556"/>
                  <a:gd name="T2" fmla="*/ 2147483647 w 2061"/>
                  <a:gd name="T3" fmla="*/ 2147483647 h 1556"/>
                  <a:gd name="T4" fmla="*/ 2147483647 w 2061"/>
                  <a:gd name="T5" fmla="*/ 2147483647 h 1556"/>
                  <a:gd name="T6" fmla="*/ 2147483647 w 2061"/>
                  <a:gd name="T7" fmla="*/ 2147483647 h 1556"/>
                  <a:gd name="T8" fmla="*/ 2147483647 w 2061"/>
                  <a:gd name="T9" fmla="*/ 2147483647 h 1556"/>
                  <a:gd name="T10" fmla="*/ 2147483647 w 2061"/>
                  <a:gd name="T11" fmla="*/ 2147483647 h 1556"/>
                  <a:gd name="T12" fmla="*/ 2147483647 w 2061"/>
                  <a:gd name="T13" fmla="*/ 2147483647 h 1556"/>
                  <a:gd name="T14" fmla="*/ 2147483647 w 2061"/>
                  <a:gd name="T15" fmla="*/ 2147483647 h 1556"/>
                  <a:gd name="T16" fmla="*/ 2147483647 w 2061"/>
                  <a:gd name="T17" fmla="*/ 2147483647 h 1556"/>
                  <a:gd name="T18" fmla="*/ 2147483647 w 2061"/>
                  <a:gd name="T19" fmla="*/ 2147483647 h 1556"/>
                  <a:gd name="T20" fmla="*/ 2147483647 w 2061"/>
                  <a:gd name="T21" fmla="*/ 2147483647 h 1556"/>
                  <a:gd name="T22" fmla="*/ 2147483647 w 2061"/>
                  <a:gd name="T23" fmla="*/ 2147483647 h 1556"/>
                  <a:gd name="T24" fmla="*/ 2147483647 w 2061"/>
                  <a:gd name="T25" fmla="*/ 2147483647 h 1556"/>
                  <a:gd name="T26" fmla="*/ 2147483647 w 2061"/>
                  <a:gd name="T27" fmla="*/ 2147483647 h 1556"/>
                  <a:gd name="T28" fmla="*/ 2147483647 w 2061"/>
                  <a:gd name="T29" fmla="*/ 2147483647 h 1556"/>
                  <a:gd name="T30" fmla="*/ 2147483647 w 2061"/>
                  <a:gd name="T31" fmla="*/ 2147483647 h 1556"/>
                  <a:gd name="T32" fmla="*/ 2147483647 w 2061"/>
                  <a:gd name="T33" fmla="*/ 2147483647 h 1556"/>
                  <a:gd name="T34" fmla="*/ 2147483647 w 2061"/>
                  <a:gd name="T35" fmla="*/ 2147483647 h 1556"/>
                  <a:gd name="T36" fmla="*/ 2147483647 w 2061"/>
                  <a:gd name="T37" fmla="*/ 2147483647 h 1556"/>
                  <a:gd name="T38" fmla="*/ 2147483647 w 2061"/>
                  <a:gd name="T39" fmla="*/ 2147483647 h 1556"/>
                  <a:gd name="T40" fmla="*/ 2147483647 w 2061"/>
                  <a:gd name="T41" fmla="*/ 2147483647 h 1556"/>
                  <a:gd name="T42" fmla="*/ 2147483647 w 2061"/>
                  <a:gd name="T43" fmla="*/ 2147483647 h 1556"/>
                  <a:gd name="T44" fmla="*/ 2147483647 w 2061"/>
                  <a:gd name="T45" fmla="*/ 2147483647 h 1556"/>
                  <a:gd name="T46" fmla="*/ 2147483647 w 2061"/>
                  <a:gd name="T47" fmla="*/ 2147483647 h 1556"/>
                  <a:gd name="T48" fmla="*/ 2147483647 w 2061"/>
                  <a:gd name="T49" fmla="*/ 2147483647 h 1556"/>
                  <a:gd name="T50" fmla="*/ 2147483647 w 2061"/>
                  <a:gd name="T51" fmla="*/ 2147483647 h 1556"/>
                  <a:gd name="T52" fmla="*/ 2147483647 w 2061"/>
                  <a:gd name="T53" fmla="*/ 2147483647 h 1556"/>
                  <a:gd name="T54" fmla="*/ 2147483647 w 2061"/>
                  <a:gd name="T55" fmla="*/ 2147483647 h 1556"/>
                  <a:gd name="T56" fmla="*/ 2147483647 w 2061"/>
                  <a:gd name="T57" fmla="*/ 2147483647 h 1556"/>
                  <a:gd name="T58" fmla="*/ 2147483647 w 2061"/>
                  <a:gd name="T59" fmla="*/ 2147483647 h 1556"/>
                  <a:gd name="T60" fmla="*/ 2147483647 w 2061"/>
                  <a:gd name="T61" fmla="*/ 2147483647 h 1556"/>
                  <a:gd name="T62" fmla="*/ 2147483647 w 2061"/>
                  <a:gd name="T63" fmla="*/ 2147483647 h 1556"/>
                  <a:gd name="T64" fmla="*/ 2147483647 w 2061"/>
                  <a:gd name="T65" fmla="*/ 2147483647 h 1556"/>
                  <a:gd name="T66" fmla="*/ 2147483647 w 2061"/>
                  <a:gd name="T67" fmla="*/ 2147483647 h 1556"/>
                  <a:gd name="T68" fmla="*/ 2147483647 w 2061"/>
                  <a:gd name="T69" fmla="*/ 2147483647 h 1556"/>
                  <a:gd name="T70" fmla="*/ 2147483647 w 2061"/>
                  <a:gd name="T71" fmla="*/ 2147483647 h 1556"/>
                  <a:gd name="T72" fmla="*/ 2147483647 w 2061"/>
                  <a:gd name="T73" fmla="*/ 2147483647 h 1556"/>
                  <a:gd name="T74" fmla="*/ 2147483647 w 2061"/>
                  <a:gd name="T75" fmla="*/ 2147483647 h 1556"/>
                  <a:gd name="T76" fmla="*/ 2147483647 w 2061"/>
                  <a:gd name="T77" fmla="*/ 2147483647 h 1556"/>
                  <a:gd name="T78" fmla="*/ 2147483647 w 2061"/>
                  <a:gd name="T79" fmla="*/ 2147483647 h 1556"/>
                  <a:gd name="T80" fmla="*/ 2147483647 w 2061"/>
                  <a:gd name="T81" fmla="*/ 2147483647 h 155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061"/>
                  <a:gd name="T124" fmla="*/ 0 h 1556"/>
                  <a:gd name="T125" fmla="*/ 2061 w 2061"/>
                  <a:gd name="T126" fmla="*/ 1556 h 155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061" h="1556">
                    <a:moveTo>
                      <a:pt x="0" y="1544"/>
                    </a:moveTo>
                    <a:lnTo>
                      <a:pt x="112" y="1555"/>
                    </a:lnTo>
                    <a:lnTo>
                      <a:pt x="170" y="1555"/>
                    </a:lnTo>
                    <a:lnTo>
                      <a:pt x="237" y="1555"/>
                    </a:lnTo>
                    <a:lnTo>
                      <a:pt x="300" y="1551"/>
                    </a:lnTo>
                    <a:lnTo>
                      <a:pt x="365" y="1544"/>
                    </a:lnTo>
                    <a:lnTo>
                      <a:pt x="427" y="1533"/>
                    </a:lnTo>
                    <a:lnTo>
                      <a:pt x="484" y="1519"/>
                    </a:lnTo>
                    <a:lnTo>
                      <a:pt x="547" y="1501"/>
                    </a:lnTo>
                    <a:lnTo>
                      <a:pt x="622" y="1472"/>
                    </a:lnTo>
                    <a:lnTo>
                      <a:pt x="689" y="1439"/>
                    </a:lnTo>
                    <a:lnTo>
                      <a:pt x="754" y="1410"/>
                    </a:lnTo>
                    <a:lnTo>
                      <a:pt x="824" y="1371"/>
                    </a:lnTo>
                    <a:lnTo>
                      <a:pt x="891" y="1324"/>
                    </a:lnTo>
                    <a:lnTo>
                      <a:pt x="959" y="1280"/>
                    </a:lnTo>
                    <a:lnTo>
                      <a:pt x="1016" y="1233"/>
                    </a:lnTo>
                    <a:lnTo>
                      <a:pt x="1081" y="1190"/>
                    </a:lnTo>
                    <a:lnTo>
                      <a:pt x="1134" y="1143"/>
                    </a:lnTo>
                    <a:lnTo>
                      <a:pt x="1194" y="1092"/>
                    </a:lnTo>
                    <a:lnTo>
                      <a:pt x="1253" y="1041"/>
                    </a:lnTo>
                    <a:lnTo>
                      <a:pt x="1313" y="980"/>
                    </a:lnTo>
                    <a:lnTo>
                      <a:pt x="1366" y="929"/>
                    </a:lnTo>
                    <a:lnTo>
                      <a:pt x="1423" y="861"/>
                    </a:lnTo>
                    <a:lnTo>
                      <a:pt x="1476" y="799"/>
                    </a:lnTo>
                    <a:lnTo>
                      <a:pt x="1523" y="734"/>
                    </a:lnTo>
                    <a:lnTo>
                      <a:pt x="1566" y="665"/>
                    </a:lnTo>
                    <a:lnTo>
                      <a:pt x="1598" y="608"/>
                    </a:lnTo>
                    <a:lnTo>
                      <a:pt x="1626" y="546"/>
                    </a:lnTo>
                    <a:lnTo>
                      <a:pt x="2060" y="629"/>
                    </a:lnTo>
                    <a:lnTo>
                      <a:pt x="1993" y="586"/>
                    </a:lnTo>
                    <a:lnTo>
                      <a:pt x="1940" y="546"/>
                    </a:lnTo>
                    <a:lnTo>
                      <a:pt x="1875" y="506"/>
                    </a:lnTo>
                    <a:lnTo>
                      <a:pt x="1828" y="467"/>
                    </a:lnTo>
                    <a:lnTo>
                      <a:pt x="1785" y="427"/>
                    </a:lnTo>
                    <a:lnTo>
                      <a:pt x="1748" y="398"/>
                    </a:lnTo>
                    <a:lnTo>
                      <a:pt x="1713" y="354"/>
                    </a:lnTo>
                    <a:lnTo>
                      <a:pt x="1675" y="318"/>
                    </a:lnTo>
                    <a:lnTo>
                      <a:pt x="1638" y="275"/>
                    </a:lnTo>
                    <a:lnTo>
                      <a:pt x="1596" y="221"/>
                    </a:lnTo>
                    <a:lnTo>
                      <a:pt x="1551" y="166"/>
                    </a:lnTo>
                    <a:lnTo>
                      <a:pt x="1513" y="112"/>
                    </a:lnTo>
                    <a:lnTo>
                      <a:pt x="1473" y="51"/>
                    </a:lnTo>
                    <a:lnTo>
                      <a:pt x="1441" y="0"/>
                    </a:lnTo>
                    <a:lnTo>
                      <a:pt x="1408" y="18"/>
                    </a:lnTo>
                    <a:lnTo>
                      <a:pt x="1373" y="47"/>
                    </a:lnTo>
                    <a:lnTo>
                      <a:pt x="1338" y="72"/>
                    </a:lnTo>
                    <a:lnTo>
                      <a:pt x="1296" y="98"/>
                    </a:lnTo>
                    <a:lnTo>
                      <a:pt x="1251" y="127"/>
                    </a:lnTo>
                    <a:lnTo>
                      <a:pt x="1211" y="145"/>
                    </a:lnTo>
                    <a:lnTo>
                      <a:pt x="1174" y="163"/>
                    </a:lnTo>
                    <a:lnTo>
                      <a:pt x="1129" y="184"/>
                    </a:lnTo>
                    <a:lnTo>
                      <a:pt x="1084" y="199"/>
                    </a:lnTo>
                    <a:lnTo>
                      <a:pt x="1034" y="221"/>
                    </a:lnTo>
                    <a:lnTo>
                      <a:pt x="991" y="235"/>
                    </a:lnTo>
                    <a:lnTo>
                      <a:pt x="949" y="253"/>
                    </a:lnTo>
                    <a:lnTo>
                      <a:pt x="901" y="264"/>
                    </a:lnTo>
                    <a:lnTo>
                      <a:pt x="859" y="278"/>
                    </a:lnTo>
                    <a:lnTo>
                      <a:pt x="817" y="293"/>
                    </a:lnTo>
                    <a:lnTo>
                      <a:pt x="769" y="307"/>
                    </a:lnTo>
                    <a:lnTo>
                      <a:pt x="704" y="318"/>
                    </a:lnTo>
                    <a:lnTo>
                      <a:pt x="1154" y="438"/>
                    </a:lnTo>
                    <a:lnTo>
                      <a:pt x="1124" y="528"/>
                    </a:lnTo>
                    <a:lnTo>
                      <a:pt x="1089" y="597"/>
                    </a:lnTo>
                    <a:lnTo>
                      <a:pt x="1024" y="720"/>
                    </a:lnTo>
                    <a:lnTo>
                      <a:pt x="986" y="781"/>
                    </a:lnTo>
                    <a:lnTo>
                      <a:pt x="949" y="839"/>
                    </a:lnTo>
                    <a:lnTo>
                      <a:pt x="881" y="933"/>
                    </a:lnTo>
                    <a:lnTo>
                      <a:pt x="839" y="991"/>
                    </a:lnTo>
                    <a:lnTo>
                      <a:pt x="792" y="1060"/>
                    </a:lnTo>
                    <a:lnTo>
                      <a:pt x="747" y="1110"/>
                    </a:lnTo>
                    <a:lnTo>
                      <a:pt x="709" y="1154"/>
                    </a:lnTo>
                    <a:lnTo>
                      <a:pt x="672" y="1201"/>
                    </a:lnTo>
                    <a:lnTo>
                      <a:pt x="627" y="1244"/>
                    </a:lnTo>
                    <a:lnTo>
                      <a:pt x="577" y="1291"/>
                    </a:lnTo>
                    <a:lnTo>
                      <a:pt x="529" y="1324"/>
                    </a:lnTo>
                    <a:lnTo>
                      <a:pt x="479" y="1363"/>
                    </a:lnTo>
                    <a:lnTo>
                      <a:pt x="419" y="1400"/>
                    </a:lnTo>
                    <a:lnTo>
                      <a:pt x="365" y="1425"/>
                    </a:lnTo>
                    <a:lnTo>
                      <a:pt x="300" y="1450"/>
                    </a:lnTo>
                    <a:lnTo>
                      <a:pt x="240" y="1472"/>
                    </a:lnTo>
                    <a:lnTo>
                      <a:pt x="177" y="1494"/>
                    </a:lnTo>
                    <a:lnTo>
                      <a:pt x="107" y="1515"/>
                    </a:lnTo>
                    <a:lnTo>
                      <a:pt x="0" y="1544"/>
                    </a:lnTo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050" name="组合 9"/>
              <p:cNvGrpSpPr/>
              <p:nvPr/>
            </p:nvGrpSpPr>
            <p:grpSpPr bwMode="auto">
              <a:xfrm>
                <a:off x="3505200" y="-6002"/>
                <a:ext cx="5603306" cy="2642914"/>
                <a:chOff x="3505200" y="-6002"/>
                <a:chExt cx="5603306" cy="2642914"/>
              </a:xfrm>
            </p:grpSpPr>
            <p:sp>
              <p:nvSpPr>
                <p:cNvPr id="18447" name="矩形 18"/>
                <p:cNvSpPr>
                  <a:spLocks noChangeArrowheads="1"/>
                </p:cNvSpPr>
                <p:nvPr/>
              </p:nvSpPr>
              <p:spPr bwMode="auto">
                <a:xfrm>
                  <a:off x="3505200" y="1557814"/>
                  <a:ext cx="2361960" cy="830330"/>
                </a:xfrm>
                <a:prstGeom prst="rect">
                  <a:avLst/>
                </a:prstGeom>
                <a:gradFill>
                  <a:gsLst>
                    <a:gs pos="0">
                      <a:schemeClr val="accent6">
                        <a:tint val="50000"/>
                        <a:satMod val="300000"/>
                      </a:schemeClr>
                    </a:gs>
                    <a:gs pos="38000">
                      <a:schemeClr val="accent6">
                        <a:tint val="37000"/>
                        <a:satMod val="300000"/>
                      </a:schemeClr>
                    </a:gs>
                    <a:gs pos="100000">
                      <a:schemeClr val="accent6">
                        <a:tint val="15000"/>
                        <a:satMod val="350000"/>
                      </a:schemeClr>
                    </a:gs>
                  </a:gsLst>
                  <a:lin ang="16200000" scaled="1"/>
                </a:gradFill>
                <a:ln w="952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kumimoji="1" lang="zh-CN" altLang="en-US" dirty="0">
                      <a:solidFill>
                        <a:srgbClr val="00CC00"/>
                      </a:solidFill>
                      <a:latin typeface="Times New Roman" panose="02020603050405020304" pitchFamily="18" charset="0"/>
                    </a:rPr>
                    <a:t>     核反应堆</a:t>
                  </a:r>
                  <a:endParaRPr kumimoji="1" lang="en-US" altLang="zh-CN" dirty="0">
                    <a:solidFill>
                      <a:srgbClr val="00CC00"/>
                    </a:solidFill>
                    <a:latin typeface="Times New Roman" panose="02020603050405020304" pitchFamily="18" charset="0"/>
                  </a:endParaRPr>
                </a:p>
                <a:p>
                  <a:pPr eaLnBrk="1" hangingPunct="1">
                    <a:defRPr/>
                  </a:pPr>
                  <a:r>
                    <a:rPr kumimoji="1" lang="zh-CN" altLang="en-US" dirty="0">
                      <a:solidFill>
                        <a:srgbClr val="00CC00"/>
                      </a:solidFill>
                      <a:latin typeface="Times New Roman" panose="02020603050405020304" pitchFamily="18" charset="0"/>
                    </a:rPr>
                    <a:t>导热剂</a:t>
                  </a:r>
                  <a:r>
                    <a:rPr kumimoji="1" lang="en-US" altLang="zh-CN" dirty="0">
                      <a:solidFill>
                        <a:srgbClr val="00CC00"/>
                      </a:solidFill>
                      <a:latin typeface="Times New Roman" panose="02020603050405020304" pitchFamily="18" charset="0"/>
                    </a:rPr>
                    <a:t>(</a:t>
                  </a:r>
                  <a:r>
                    <a:rPr kumimoji="1" lang="zh-CN" altLang="en-US" dirty="0">
                      <a:solidFill>
                        <a:srgbClr val="00CC00"/>
                      </a:solidFill>
                      <a:latin typeface="Times New Roman" panose="02020603050405020304" pitchFamily="18" charset="0"/>
                    </a:rPr>
                    <a:t>冷却剂</a:t>
                  </a:r>
                  <a:r>
                    <a:rPr kumimoji="1" lang="en-US" altLang="zh-CN" dirty="0">
                      <a:latin typeface="Times New Roman" panose="02020603050405020304" pitchFamily="18" charset="0"/>
                    </a:rPr>
                    <a:t>)</a:t>
                  </a:r>
                  <a:endParaRPr lang="zh-CN" altLang="en-US" dirty="0"/>
                </a:p>
              </p:txBody>
            </p:sp>
            <p:pic>
              <p:nvPicPr>
                <p:cNvPr id="1052" name="Picture 2" descr="200000030925126923946818347_950"/>
                <p:cNvPicPr>
                  <a:picLocks noChangeAspect="1" noChangeArrowheads="1"/>
                </p:cNvPicPr>
                <p:nvPr/>
              </p:nvPicPr>
              <p:blipFill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3452" y="-6002"/>
                  <a:ext cx="3345054" cy="264291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1048" name="Text Box 5"/>
            <p:cNvSpPr txBox="1">
              <a:spLocks noChangeArrowheads="1"/>
            </p:cNvSpPr>
            <p:nvPr/>
          </p:nvSpPr>
          <p:spPr bwMode="auto">
            <a:xfrm>
              <a:off x="5796136" y="40349"/>
              <a:ext cx="1823864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>
                  <a:solidFill>
                    <a:srgbClr val="CC0000"/>
                  </a:solidFill>
                  <a:latin typeface="Calibri" panose="020F0502020204030204" pitchFamily="34" charset="0"/>
                  <a:ea typeface="黑体" panose="02010609060101010101" pitchFamily="2" charset="-122"/>
                </a:rPr>
                <a:t>秦山核电站</a:t>
              </a:r>
              <a:endParaRPr lang="zh-CN" altLang="en-US">
                <a:solidFill>
                  <a:srgbClr val="CC0000"/>
                </a:solidFill>
                <a:latin typeface="Calibri" panose="020F0502020204030204" pitchFamily="34" charset="0"/>
                <a:ea typeface="黑体" panose="02010609060101010101" pitchFamily="2" charset="-122"/>
              </a:endParaRPr>
            </a:p>
          </p:txBody>
        </p:sp>
      </p:grpSp>
      <p:sp>
        <p:nvSpPr>
          <p:cNvPr id="32" name="圆角矩形 31"/>
          <p:cNvSpPr/>
          <p:nvPr/>
        </p:nvSpPr>
        <p:spPr>
          <a:xfrm>
            <a:off x="1524000" y="1"/>
            <a:ext cx="3384550" cy="3540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【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环节二</a:t>
            </a: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】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感悟钠的用途</a:t>
            </a:r>
            <a:endParaRPr lang="zh-CN" altLang="en-US" sz="20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graphicFrame>
        <p:nvGraphicFramePr>
          <p:cNvPr id="34" name="Object 2"/>
          <p:cNvGraphicFramePr>
            <a:graphicFrameLocks noChangeAspect="1"/>
          </p:cNvGraphicFramePr>
          <p:nvPr/>
        </p:nvGraphicFramePr>
        <p:xfrm>
          <a:off x="7729539" y="4587875"/>
          <a:ext cx="2414587" cy="194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BMP 图像" r:id="rId2" imgW="1981200" imgH="1609725" progId="PBrush">
                  <p:embed/>
                </p:oleObj>
              </mc:Choice>
              <mc:Fallback>
                <p:oleObj name="BMP 图像" r:id="rId2" imgW="1981200" imgH="1609725" progId="PBrush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29539" y="4587875"/>
                        <a:ext cx="2414587" cy="194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14"/>
          <p:cNvGrpSpPr/>
          <p:nvPr/>
        </p:nvGrpSpPr>
        <p:grpSpPr bwMode="auto">
          <a:xfrm>
            <a:off x="6416676" y="3716338"/>
            <a:ext cx="4251325" cy="3141662"/>
            <a:chOff x="4892835" y="3717032"/>
            <a:chExt cx="4251165" cy="3140968"/>
          </a:xfrm>
        </p:grpSpPr>
        <p:sp>
          <p:nvSpPr>
            <p:cNvPr id="1043" name="Freeform 4"/>
            <p:cNvSpPr/>
            <p:nvPr/>
          </p:nvSpPr>
          <p:spPr bwMode="auto">
            <a:xfrm>
              <a:off x="4892835" y="3717032"/>
              <a:ext cx="1630363" cy="674687"/>
            </a:xfrm>
            <a:custGeom>
              <a:avLst/>
              <a:gdLst>
                <a:gd name="T0" fmla="*/ 2147483647 w 2063"/>
                <a:gd name="T1" fmla="*/ 0 h 1497"/>
                <a:gd name="T2" fmla="*/ 2147483647 w 2063"/>
                <a:gd name="T3" fmla="*/ 0 h 1497"/>
                <a:gd name="T4" fmla="*/ 2147483647 w 2063"/>
                <a:gd name="T5" fmla="*/ 2147483647 h 1497"/>
                <a:gd name="T6" fmla="*/ 2147483647 w 2063"/>
                <a:gd name="T7" fmla="*/ 2147483647 h 1497"/>
                <a:gd name="T8" fmla="*/ 2147483647 w 2063"/>
                <a:gd name="T9" fmla="*/ 2147483647 h 1497"/>
                <a:gd name="T10" fmla="*/ 2147483647 w 2063"/>
                <a:gd name="T11" fmla="*/ 2147483647 h 1497"/>
                <a:gd name="T12" fmla="*/ 2147483647 w 2063"/>
                <a:gd name="T13" fmla="*/ 2147483647 h 1497"/>
                <a:gd name="T14" fmla="*/ 2147483647 w 2063"/>
                <a:gd name="T15" fmla="*/ 2147483647 h 1497"/>
                <a:gd name="T16" fmla="*/ 2147483647 w 2063"/>
                <a:gd name="T17" fmla="*/ 2147483647 h 1497"/>
                <a:gd name="T18" fmla="*/ 2147483647 w 2063"/>
                <a:gd name="T19" fmla="*/ 2147483647 h 1497"/>
                <a:gd name="T20" fmla="*/ 2147483647 w 2063"/>
                <a:gd name="T21" fmla="*/ 2147483647 h 1497"/>
                <a:gd name="T22" fmla="*/ 2147483647 w 2063"/>
                <a:gd name="T23" fmla="*/ 2147483647 h 1497"/>
                <a:gd name="T24" fmla="*/ 2147483647 w 2063"/>
                <a:gd name="T25" fmla="*/ 2147483647 h 1497"/>
                <a:gd name="T26" fmla="*/ 2147483647 w 2063"/>
                <a:gd name="T27" fmla="*/ 2147483647 h 1497"/>
                <a:gd name="T28" fmla="*/ 2147483647 w 2063"/>
                <a:gd name="T29" fmla="*/ 2147483647 h 1497"/>
                <a:gd name="T30" fmla="*/ 2147483647 w 2063"/>
                <a:gd name="T31" fmla="*/ 2147483647 h 1497"/>
                <a:gd name="T32" fmla="*/ 2147483647 w 2063"/>
                <a:gd name="T33" fmla="*/ 2147483647 h 1497"/>
                <a:gd name="T34" fmla="*/ 2147483647 w 2063"/>
                <a:gd name="T35" fmla="*/ 2147483647 h 1497"/>
                <a:gd name="T36" fmla="*/ 2147483647 w 2063"/>
                <a:gd name="T37" fmla="*/ 2147483647 h 1497"/>
                <a:gd name="T38" fmla="*/ 2147483647 w 2063"/>
                <a:gd name="T39" fmla="*/ 2147483647 h 1497"/>
                <a:gd name="T40" fmla="*/ 2147483647 w 2063"/>
                <a:gd name="T41" fmla="*/ 2147483647 h 1497"/>
                <a:gd name="T42" fmla="*/ 2147483647 w 2063"/>
                <a:gd name="T43" fmla="*/ 2147483647 h 1497"/>
                <a:gd name="T44" fmla="*/ 2147483647 w 2063"/>
                <a:gd name="T45" fmla="*/ 2147483647 h 1497"/>
                <a:gd name="T46" fmla="*/ 2147483647 w 2063"/>
                <a:gd name="T47" fmla="*/ 2147483647 h 1497"/>
                <a:gd name="T48" fmla="*/ 2147483647 w 2063"/>
                <a:gd name="T49" fmla="*/ 2147483647 h 1497"/>
                <a:gd name="T50" fmla="*/ 2147483647 w 2063"/>
                <a:gd name="T51" fmla="*/ 2147483647 h 1497"/>
                <a:gd name="T52" fmla="*/ 2147483647 w 2063"/>
                <a:gd name="T53" fmla="*/ 2147483647 h 1497"/>
                <a:gd name="T54" fmla="*/ 2147483647 w 2063"/>
                <a:gd name="T55" fmla="*/ 2147483647 h 1497"/>
                <a:gd name="T56" fmla="*/ 2147483647 w 2063"/>
                <a:gd name="T57" fmla="*/ 2147483647 h 1497"/>
                <a:gd name="T58" fmla="*/ 2147483647 w 2063"/>
                <a:gd name="T59" fmla="*/ 2147483647 h 1497"/>
                <a:gd name="T60" fmla="*/ 2147483647 w 2063"/>
                <a:gd name="T61" fmla="*/ 2147483647 h 1497"/>
                <a:gd name="T62" fmla="*/ 2147483647 w 2063"/>
                <a:gd name="T63" fmla="*/ 2147483647 h 1497"/>
                <a:gd name="T64" fmla="*/ 2147483647 w 2063"/>
                <a:gd name="T65" fmla="*/ 2147483647 h 1497"/>
                <a:gd name="T66" fmla="*/ 2147483647 w 2063"/>
                <a:gd name="T67" fmla="*/ 2147483647 h 1497"/>
                <a:gd name="T68" fmla="*/ 2147483647 w 2063"/>
                <a:gd name="T69" fmla="*/ 2147483647 h 1497"/>
                <a:gd name="T70" fmla="*/ 2147483647 w 2063"/>
                <a:gd name="T71" fmla="*/ 2147483647 h 1497"/>
                <a:gd name="T72" fmla="*/ 2147483647 w 2063"/>
                <a:gd name="T73" fmla="*/ 2147483647 h 1497"/>
                <a:gd name="T74" fmla="*/ 2147483647 w 2063"/>
                <a:gd name="T75" fmla="*/ 2147483647 h 1497"/>
                <a:gd name="T76" fmla="*/ 2147483647 w 2063"/>
                <a:gd name="T77" fmla="*/ 2147483647 h 1497"/>
                <a:gd name="T78" fmla="*/ 2147483647 w 2063"/>
                <a:gd name="T79" fmla="*/ 2147483647 h 1497"/>
                <a:gd name="T80" fmla="*/ 2147483647 w 2063"/>
                <a:gd name="T81" fmla="*/ 2147483647 h 149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063"/>
                <a:gd name="T124" fmla="*/ 0 h 1497"/>
                <a:gd name="T125" fmla="*/ 2063 w 2063"/>
                <a:gd name="T126" fmla="*/ 1497 h 149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063" h="1497">
                  <a:moveTo>
                    <a:pt x="0" y="11"/>
                  </a:moveTo>
                  <a:lnTo>
                    <a:pt x="115" y="0"/>
                  </a:lnTo>
                  <a:lnTo>
                    <a:pt x="170" y="0"/>
                  </a:lnTo>
                  <a:lnTo>
                    <a:pt x="237" y="0"/>
                  </a:lnTo>
                  <a:lnTo>
                    <a:pt x="302" y="7"/>
                  </a:lnTo>
                  <a:lnTo>
                    <a:pt x="364" y="11"/>
                  </a:lnTo>
                  <a:lnTo>
                    <a:pt x="429" y="22"/>
                  </a:lnTo>
                  <a:lnTo>
                    <a:pt x="484" y="40"/>
                  </a:lnTo>
                  <a:lnTo>
                    <a:pt x="549" y="54"/>
                  </a:lnTo>
                  <a:lnTo>
                    <a:pt x="624" y="83"/>
                  </a:lnTo>
                  <a:lnTo>
                    <a:pt x="691" y="116"/>
                  </a:lnTo>
                  <a:lnTo>
                    <a:pt x="754" y="141"/>
                  </a:lnTo>
                  <a:lnTo>
                    <a:pt x="826" y="181"/>
                  </a:lnTo>
                  <a:lnTo>
                    <a:pt x="894" y="224"/>
                  </a:lnTo>
                  <a:lnTo>
                    <a:pt x="961" y="267"/>
                  </a:lnTo>
                  <a:lnTo>
                    <a:pt x="1016" y="311"/>
                  </a:lnTo>
                  <a:lnTo>
                    <a:pt x="1081" y="354"/>
                  </a:lnTo>
                  <a:lnTo>
                    <a:pt x="1136" y="397"/>
                  </a:lnTo>
                  <a:lnTo>
                    <a:pt x="1196" y="444"/>
                  </a:lnTo>
                  <a:lnTo>
                    <a:pt x="1256" y="495"/>
                  </a:lnTo>
                  <a:lnTo>
                    <a:pt x="1316" y="553"/>
                  </a:lnTo>
                  <a:lnTo>
                    <a:pt x="1368" y="603"/>
                  </a:lnTo>
                  <a:lnTo>
                    <a:pt x="1423" y="669"/>
                  </a:lnTo>
                  <a:lnTo>
                    <a:pt x="1475" y="726"/>
                  </a:lnTo>
                  <a:lnTo>
                    <a:pt x="1525" y="788"/>
                  </a:lnTo>
                  <a:lnTo>
                    <a:pt x="1565" y="853"/>
                  </a:lnTo>
                  <a:lnTo>
                    <a:pt x="1600" y="911"/>
                  </a:lnTo>
                  <a:lnTo>
                    <a:pt x="1625" y="968"/>
                  </a:lnTo>
                  <a:lnTo>
                    <a:pt x="2062" y="889"/>
                  </a:lnTo>
                  <a:lnTo>
                    <a:pt x="2000" y="932"/>
                  </a:lnTo>
                  <a:lnTo>
                    <a:pt x="1930" y="976"/>
                  </a:lnTo>
                  <a:lnTo>
                    <a:pt x="1872" y="1012"/>
                  </a:lnTo>
                  <a:lnTo>
                    <a:pt x="1830" y="1041"/>
                  </a:lnTo>
                  <a:lnTo>
                    <a:pt x="1782" y="1077"/>
                  </a:lnTo>
                  <a:lnTo>
                    <a:pt x="1745" y="1109"/>
                  </a:lnTo>
                  <a:lnTo>
                    <a:pt x="1710" y="1145"/>
                  </a:lnTo>
                  <a:lnTo>
                    <a:pt x="1673" y="1189"/>
                  </a:lnTo>
                  <a:lnTo>
                    <a:pt x="1638" y="1229"/>
                  </a:lnTo>
                  <a:lnTo>
                    <a:pt x="1595" y="1283"/>
                  </a:lnTo>
                  <a:lnTo>
                    <a:pt x="1555" y="1337"/>
                  </a:lnTo>
                  <a:lnTo>
                    <a:pt x="1518" y="1384"/>
                  </a:lnTo>
                  <a:lnTo>
                    <a:pt x="1475" y="1445"/>
                  </a:lnTo>
                  <a:lnTo>
                    <a:pt x="1443" y="1496"/>
                  </a:lnTo>
                  <a:lnTo>
                    <a:pt x="1408" y="1474"/>
                  </a:lnTo>
                  <a:lnTo>
                    <a:pt x="1375" y="1445"/>
                  </a:lnTo>
                  <a:lnTo>
                    <a:pt x="1338" y="1424"/>
                  </a:lnTo>
                  <a:lnTo>
                    <a:pt x="1296" y="1398"/>
                  </a:lnTo>
                  <a:lnTo>
                    <a:pt x="1253" y="1373"/>
                  </a:lnTo>
                  <a:lnTo>
                    <a:pt x="1213" y="1351"/>
                  </a:lnTo>
                  <a:lnTo>
                    <a:pt x="1173" y="1337"/>
                  </a:lnTo>
                  <a:lnTo>
                    <a:pt x="1131" y="1315"/>
                  </a:lnTo>
                  <a:lnTo>
                    <a:pt x="1083" y="1301"/>
                  </a:lnTo>
                  <a:lnTo>
                    <a:pt x="1036" y="1283"/>
                  </a:lnTo>
                  <a:lnTo>
                    <a:pt x="991" y="1265"/>
                  </a:lnTo>
                  <a:lnTo>
                    <a:pt x="949" y="1250"/>
                  </a:lnTo>
                  <a:lnTo>
                    <a:pt x="904" y="1239"/>
                  </a:lnTo>
                  <a:lnTo>
                    <a:pt x="859" y="1225"/>
                  </a:lnTo>
                  <a:lnTo>
                    <a:pt x="819" y="1211"/>
                  </a:lnTo>
                  <a:lnTo>
                    <a:pt x="769" y="1196"/>
                  </a:lnTo>
                  <a:lnTo>
                    <a:pt x="704" y="1185"/>
                  </a:lnTo>
                  <a:lnTo>
                    <a:pt x="1153" y="1073"/>
                  </a:lnTo>
                  <a:lnTo>
                    <a:pt x="1123" y="986"/>
                  </a:lnTo>
                  <a:lnTo>
                    <a:pt x="1088" y="921"/>
                  </a:lnTo>
                  <a:lnTo>
                    <a:pt x="1024" y="799"/>
                  </a:lnTo>
                  <a:lnTo>
                    <a:pt x="986" y="744"/>
                  </a:lnTo>
                  <a:lnTo>
                    <a:pt x="949" y="690"/>
                  </a:lnTo>
                  <a:lnTo>
                    <a:pt x="881" y="596"/>
                  </a:lnTo>
                  <a:lnTo>
                    <a:pt x="841" y="542"/>
                  </a:lnTo>
                  <a:lnTo>
                    <a:pt x="791" y="477"/>
                  </a:lnTo>
                  <a:lnTo>
                    <a:pt x="746" y="430"/>
                  </a:lnTo>
                  <a:lnTo>
                    <a:pt x="709" y="387"/>
                  </a:lnTo>
                  <a:lnTo>
                    <a:pt x="672" y="343"/>
                  </a:lnTo>
                  <a:lnTo>
                    <a:pt x="627" y="300"/>
                  </a:lnTo>
                  <a:lnTo>
                    <a:pt x="579" y="257"/>
                  </a:lnTo>
                  <a:lnTo>
                    <a:pt x="529" y="224"/>
                  </a:lnTo>
                  <a:lnTo>
                    <a:pt x="482" y="184"/>
                  </a:lnTo>
                  <a:lnTo>
                    <a:pt x="422" y="152"/>
                  </a:lnTo>
                  <a:lnTo>
                    <a:pt x="364" y="126"/>
                  </a:lnTo>
                  <a:lnTo>
                    <a:pt x="302" y="105"/>
                  </a:lnTo>
                  <a:lnTo>
                    <a:pt x="242" y="83"/>
                  </a:lnTo>
                  <a:lnTo>
                    <a:pt x="177" y="61"/>
                  </a:lnTo>
                  <a:lnTo>
                    <a:pt x="110" y="43"/>
                  </a:lnTo>
                  <a:lnTo>
                    <a:pt x="0" y="11"/>
                  </a:lnTo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044" name="组合 10"/>
            <p:cNvGrpSpPr/>
            <p:nvPr/>
          </p:nvGrpSpPr>
          <p:grpSpPr bwMode="auto">
            <a:xfrm>
              <a:off x="5747126" y="4026486"/>
              <a:ext cx="3396874" cy="2831514"/>
              <a:chOff x="5711631" y="3995772"/>
              <a:chExt cx="3396874" cy="2831514"/>
            </a:xfrm>
          </p:grpSpPr>
          <p:pic>
            <p:nvPicPr>
              <p:cNvPr id="1045" name="Picture 3" descr="158993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1631" y="4391719"/>
                <a:ext cx="3396874" cy="2435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" name="Text Box 6"/>
              <p:cNvSpPr txBox="1">
                <a:spLocks noChangeArrowheads="1"/>
              </p:cNvSpPr>
              <p:nvPr/>
            </p:nvSpPr>
            <p:spPr bwMode="auto">
              <a:xfrm>
                <a:off x="6735282" y="3995812"/>
                <a:ext cx="1687448" cy="461861"/>
              </a:xfrm>
              <a:prstGeom prst="rect">
                <a:avLst/>
              </a:prstGeom>
              <a:gradFill>
                <a:gsLst>
                  <a:gs pos="0">
                    <a:schemeClr val="accent6">
                      <a:tint val="50000"/>
                      <a:satMod val="300000"/>
                    </a:schemeClr>
                  </a:gs>
                  <a:gs pos="40000">
                    <a:schemeClr val="accent6">
                      <a:tint val="37000"/>
                      <a:satMod val="300000"/>
                    </a:schemeClr>
                  </a:gs>
                  <a:gs pos="100000">
                    <a:schemeClr val="accent6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>
                <a:solidFill>
                  <a:schemeClr val="accent2"/>
                </a:solidFill>
                <a:miter lim="800000"/>
              </a:ln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defRPr/>
                </a:pPr>
                <a:r>
                  <a:rPr lang="zh-CN" altLang="en-US" dirty="0">
                    <a:solidFill>
                      <a:srgbClr val="FF0066"/>
                    </a:solidFill>
                    <a:latin typeface="宋体" panose="02010600030101010101" pitchFamily="2" charset="-122"/>
                  </a:rPr>
                  <a:t>高压钠灯</a:t>
                </a:r>
                <a:endParaRPr lang="zh-CN" altLang="en-US" dirty="0">
                  <a:solidFill>
                    <a:srgbClr val="FF0066"/>
                  </a:solidFill>
                  <a:latin typeface="宋体" panose="02010600030101010101" pitchFamily="2" charset="-122"/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 bwMode="auto">
          <a:xfrm>
            <a:off x="1531938" y="3573464"/>
            <a:ext cx="2963862" cy="3311525"/>
            <a:chOff x="7685" y="3573016"/>
            <a:chExt cx="2964380" cy="3312368"/>
          </a:xfrm>
        </p:grpSpPr>
        <p:sp>
          <p:nvSpPr>
            <p:cNvPr id="1040" name="Freeform 5"/>
            <p:cNvSpPr/>
            <p:nvPr/>
          </p:nvSpPr>
          <p:spPr bwMode="auto">
            <a:xfrm>
              <a:off x="831486" y="3573016"/>
              <a:ext cx="1628775" cy="701675"/>
            </a:xfrm>
            <a:custGeom>
              <a:avLst/>
              <a:gdLst>
                <a:gd name="T0" fmla="*/ 2147483647 w 2063"/>
                <a:gd name="T1" fmla="*/ 0 h 1556"/>
                <a:gd name="T2" fmla="*/ 2147483647 w 2063"/>
                <a:gd name="T3" fmla="*/ 0 h 1556"/>
                <a:gd name="T4" fmla="*/ 2147483647 w 2063"/>
                <a:gd name="T5" fmla="*/ 2147483647 h 1556"/>
                <a:gd name="T6" fmla="*/ 2147483647 w 2063"/>
                <a:gd name="T7" fmla="*/ 2147483647 h 1556"/>
                <a:gd name="T8" fmla="*/ 2147483647 w 2063"/>
                <a:gd name="T9" fmla="*/ 2147483647 h 1556"/>
                <a:gd name="T10" fmla="*/ 2147483647 w 2063"/>
                <a:gd name="T11" fmla="*/ 2147483647 h 1556"/>
                <a:gd name="T12" fmla="*/ 2147483647 w 2063"/>
                <a:gd name="T13" fmla="*/ 2147483647 h 1556"/>
                <a:gd name="T14" fmla="*/ 2147483647 w 2063"/>
                <a:gd name="T15" fmla="*/ 2147483647 h 1556"/>
                <a:gd name="T16" fmla="*/ 2147483647 w 2063"/>
                <a:gd name="T17" fmla="*/ 2147483647 h 1556"/>
                <a:gd name="T18" fmla="*/ 2147483647 w 2063"/>
                <a:gd name="T19" fmla="*/ 2147483647 h 1556"/>
                <a:gd name="T20" fmla="*/ 2147483647 w 2063"/>
                <a:gd name="T21" fmla="*/ 2147483647 h 1556"/>
                <a:gd name="T22" fmla="*/ 2147483647 w 2063"/>
                <a:gd name="T23" fmla="*/ 2147483647 h 1556"/>
                <a:gd name="T24" fmla="*/ 2147483647 w 2063"/>
                <a:gd name="T25" fmla="*/ 2147483647 h 1556"/>
                <a:gd name="T26" fmla="*/ 2147483647 w 2063"/>
                <a:gd name="T27" fmla="*/ 2147483647 h 1556"/>
                <a:gd name="T28" fmla="*/ 2147483647 w 2063"/>
                <a:gd name="T29" fmla="*/ 2147483647 h 1556"/>
                <a:gd name="T30" fmla="*/ 2147483647 w 2063"/>
                <a:gd name="T31" fmla="*/ 2147483647 h 1556"/>
                <a:gd name="T32" fmla="*/ 2147483647 w 2063"/>
                <a:gd name="T33" fmla="*/ 2147483647 h 1556"/>
                <a:gd name="T34" fmla="*/ 2147483647 w 2063"/>
                <a:gd name="T35" fmla="*/ 2147483647 h 1556"/>
                <a:gd name="T36" fmla="*/ 2147483647 w 2063"/>
                <a:gd name="T37" fmla="*/ 2147483647 h 1556"/>
                <a:gd name="T38" fmla="*/ 2147483647 w 2063"/>
                <a:gd name="T39" fmla="*/ 2147483647 h 1556"/>
                <a:gd name="T40" fmla="*/ 2147483647 w 2063"/>
                <a:gd name="T41" fmla="*/ 2147483647 h 1556"/>
                <a:gd name="T42" fmla="*/ 2147483647 w 2063"/>
                <a:gd name="T43" fmla="*/ 2147483647 h 1556"/>
                <a:gd name="T44" fmla="*/ 2147483647 w 2063"/>
                <a:gd name="T45" fmla="*/ 2147483647 h 1556"/>
                <a:gd name="T46" fmla="*/ 2147483647 w 2063"/>
                <a:gd name="T47" fmla="*/ 2147483647 h 1556"/>
                <a:gd name="T48" fmla="*/ 2147483647 w 2063"/>
                <a:gd name="T49" fmla="*/ 2147483647 h 1556"/>
                <a:gd name="T50" fmla="*/ 2147483647 w 2063"/>
                <a:gd name="T51" fmla="*/ 2147483647 h 1556"/>
                <a:gd name="T52" fmla="*/ 2147483647 w 2063"/>
                <a:gd name="T53" fmla="*/ 2147483647 h 1556"/>
                <a:gd name="T54" fmla="*/ 2147483647 w 2063"/>
                <a:gd name="T55" fmla="*/ 2147483647 h 1556"/>
                <a:gd name="T56" fmla="*/ 2147483647 w 2063"/>
                <a:gd name="T57" fmla="*/ 2147483647 h 1556"/>
                <a:gd name="T58" fmla="*/ 2147483647 w 2063"/>
                <a:gd name="T59" fmla="*/ 2147483647 h 1556"/>
                <a:gd name="T60" fmla="*/ 2147483647 w 2063"/>
                <a:gd name="T61" fmla="*/ 2147483647 h 1556"/>
                <a:gd name="T62" fmla="*/ 2147483647 w 2063"/>
                <a:gd name="T63" fmla="*/ 2147483647 h 1556"/>
                <a:gd name="T64" fmla="*/ 2147483647 w 2063"/>
                <a:gd name="T65" fmla="*/ 2147483647 h 1556"/>
                <a:gd name="T66" fmla="*/ 2147483647 w 2063"/>
                <a:gd name="T67" fmla="*/ 2147483647 h 1556"/>
                <a:gd name="T68" fmla="*/ 2147483647 w 2063"/>
                <a:gd name="T69" fmla="*/ 2147483647 h 1556"/>
                <a:gd name="T70" fmla="*/ 2147483647 w 2063"/>
                <a:gd name="T71" fmla="*/ 2147483647 h 1556"/>
                <a:gd name="T72" fmla="*/ 2147483647 w 2063"/>
                <a:gd name="T73" fmla="*/ 2147483647 h 1556"/>
                <a:gd name="T74" fmla="*/ 2147483647 w 2063"/>
                <a:gd name="T75" fmla="*/ 2147483647 h 1556"/>
                <a:gd name="T76" fmla="*/ 2147483647 w 2063"/>
                <a:gd name="T77" fmla="*/ 2147483647 h 1556"/>
                <a:gd name="T78" fmla="*/ 2147483647 w 2063"/>
                <a:gd name="T79" fmla="*/ 2147483647 h 1556"/>
                <a:gd name="T80" fmla="*/ 2147483647 w 2063"/>
                <a:gd name="T81" fmla="*/ 2147483647 h 155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063"/>
                <a:gd name="T124" fmla="*/ 0 h 1556"/>
                <a:gd name="T125" fmla="*/ 2063 w 2063"/>
                <a:gd name="T126" fmla="*/ 1556 h 155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063" h="1556">
                  <a:moveTo>
                    <a:pt x="2062" y="11"/>
                  </a:moveTo>
                  <a:lnTo>
                    <a:pt x="1947" y="0"/>
                  </a:lnTo>
                  <a:lnTo>
                    <a:pt x="1892" y="0"/>
                  </a:lnTo>
                  <a:lnTo>
                    <a:pt x="1825" y="0"/>
                  </a:lnTo>
                  <a:lnTo>
                    <a:pt x="1760" y="7"/>
                  </a:lnTo>
                  <a:lnTo>
                    <a:pt x="1698" y="11"/>
                  </a:lnTo>
                  <a:lnTo>
                    <a:pt x="1633" y="22"/>
                  </a:lnTo>
                  <a:lnTo>
                    <a:pt x="1578" y="40"/>
                  </a:lnTo>
                  <a:lnTo>
                    <a:pt x="1513" y="58"/>
                  </a:lnTo>
                  <a:lnTo>
                    <a:pt x="1438" y="83"/>
                  </a:lnTo>
                  <a:lnTo>
                    <a:pt x="1371" y="119"/>
                  </a:lnTo>
                  <a:lnTo>
                    <a:pt x="1308" y="148"/>
                  </a:lnTo>
                  <a:lnTo>
                    <a:pt x="1236" y="188"/>
                  </a:lnTo>
                  <a:lnTo>
                    <a:pt x="1168" y="231"/>
                  </a:lnTo>
                  <a:lnTo>
                    <a:pt x="1101" y="278"/>
                  </a:lnTo>
                  <a:lnTo>
                    <a:pt x="1046" y="322"/>
                  </a:lnTo>
                  <a:lnTo>
                    <a:pt x="981" y="369"/>
                  </a:lnTo>
                  <a:lnTo>
                    <a:pt x="926" y="412"/>
                  </a:lnTo>
                  <a:lnTo>
                    <a:pt x="866" y="463"/>
                  </a:lnTo>
                  <a:lnTo>
                    <a:pt x="806" y="514"/>
                  </a:lnTo>
                  <a:lnTo>
                    <a:pt x="746" y="579"/>
                  </a:lnTo>
                  <a:lnTo>
                    <a:pt x="694" y="629"/>
                  </a:lnTo>
                  <a:lnTo>
                    <a:pt x="639" y="698"/>
                  </a:lnTo>
                  <a:lnTo>
                    <a:pt x="587" y="759"/>
                  </a:lnTo>
                  <a:lnTo>
                    <a:pt x="537" y="825"/>
                  </a:lnTo>
                  <a:lnTo>
                    <a:pt x="497" y="893"/>
                  </a:lnTo>
                  <a:lnTo>
                    <a:pt x="462" y="947"/>
                  </a:lnTo>
                  <a:lnTo>
                    <a:pt x="437" y="1013"/>
                  </a:lnTo>
                  <a:lnTo>
                    <a:pt x="0" y="929"/>
                  </a:lnTo>
                  <a:lnTo>
                    <a:pt x="70" y="973"/>
                  </a:lnTo>
                  <a:lnTo>
                    <a:pt x="122" y="1013"/>
                  </a:lnTo>
                  <a:lnTo>
                    <a:pt x="185" y="1052"/>
                  </a:lnTo>
                  <a:lnTo>
                    <a:pt x="232" y="1092"/>
                  </a:lnTo>
                  <a:lnTo>
                    <a:pt x="275" y="1128"/>
                  </a:lnTo>
                  <a:lnTo>
                    <a:pt x="312" y="1157"/>
                  </a:lnTo>
                  <a:lnTo>
                    <a:pt x="349" y="1201"/>
                  </a:lnTo>
                  <a:lnTo>
                    <a:pt x="384" y="1240"/>
                  </a:lnTo>
                  <a:lnTo>
                    <a:pt x="424" y="1284"/>
                  </a:lnTo>
                  <a:lnTo>
                    <a:pt x="467" y="1338"/>
                  </a:lnTo>
                  <a:lnTo>
                    <a:pt x="512" y="1392"/>
                  </a:lnTo>
                  <a:lnTo>
                    <a:pt x="549" y="1447"/>
                  </a:lnTo>
                  <a:lnTo>
                    <a:pt x="589" y="1504"/>
                  </a:lnTo>
                  <a:lnTo>
                    <a:pt x="619" y="1555"/>
                  </a:lnTo>
                  <a:lnTo>
                    <a:pt x="654" y="1537"/>
                  </a:lnTo>
                  <a:lnTo>
                    <a:pt x="687" y="1508"/>
                  </a:lnTo>
                  <a:lnTo>
                    <a:pt x="724" y="1486"/>
                  </a:lnTo>
                  <a:lnTo>
                    <a:pt x="766" y="1457"/>
                  </a:lnTo>
                  <a:lnTo>
                    <a:pt x="809" y="1432"/>
                  </a:lnTo>
                  <a:lnTo>
                    <a:pt x="849" y="1410"/>
                  </a:lnTo>
                  <a:lnTo>
                    <a:pt x="889" y="1396"/>
                  </a:lnTo>
                  <a:lnTo>
                    <a:pt x="931" y="1374"/>
                  </a:lnTo>
                  <a:lnTo>
                    <a:pt x="979" y="1356"/>
                  </a:lnTo>
                  <a:lnTo>
                    <a:pt x="1026" y="1338"/>
                  </a:lnTo>
                  <a:lnTo>
                    <a:pt x="1071" y="1320"/>
                  </a:lnTo>
                  <a:lnTo>
                    <a:pt x="1113" y="1305"/>
                  </a:lnTo>
                  <a:lnTo>
                    <a:pt x="1158" y="1291"/>
                  </a:lnTo>
                  <a:lnTo>
                    <a:pt x="1203" y="1277"/>
                  </a:lnTo>
                  <a:lnTo>
                    <a:pt x="1243" y="1266"/>
                  </a:lnTo>
                  <a:lnTo>
                    <a:pt x="1293" y="1248"/>
                  </a:lnTo>
                  <a:lnTo>
                    <a:pt x="1356" y="1237"/>
                  </a:lnTo>
                  <a:lnTo>
                    <a:pt x="909" y="1117"/>
                  </a:lnTo>
                  <a:lnTo>
                    <a:pt x="939" y="1027"/>
                  </a:lnTo>
                  <a:lnTo>
                    <a:pt x="974" y="962"/>
                  </a:lnTo>
                  <a:lnTo>
                    <a:pt x="1038" y="835"/>
                  </a:lnTo>
                  <a:lnTo>
                    <a:pt x="1076" y="774"/>
                  </a:lnTo>
                  <a:lnTo>
                    <a:pt x="1113" y="720"/>
                  </a:lnTo>
                  <a:lnTo>
                    <a:pt x="1181" y="622"/>
                  </a:lnTo>
                  <a:lnTo>
                    <a:pt x="1221" y="568"/>
                  </a:lnTo>
                  <a:lnTo>
                    <a:pt x="1271" y="499"/>
                  </a:lnTo>
                  <a:lnTo>
                    <a:pt x="1316" y="448"/>
                  </a:lnTo>
                  <a:lnTo>
                    <a:pt x="1353" y="401"/>
                  </a:lnTo>
                  <a:lnTo>
                    <a:pt x="1390" y="358"/>
                  </a:lnTo>
                  <a:lnTo>
                    <a:pt x="1435" y="311"/>
                  </a:lnTo>
                  <a:lnTo>
                    <a:pt x="1483" y="268"/>
                  </a:lnTo>
                  <a:lnTo>
                    <a:pt x="1533" y="231"/>
                  </a:lnTo>
                  <a:lnTo>
                    <a:pt x="1580" y="192"/>
                  </a:lnTo>
                  <a:lnTo>
                    <a:pt x="1640" y="159"/>
                  </a:lnTo>
                  <a:lnTo>
                    <a:pt x="1698" y="130"/>
                  </a:lnTo>
                  <a:lnTo>
                    <a:pt x="1760" y="108"/>
                  </a:lnTo>
                  <a:lnTo>
                    <a:pt x="1820" y="83"/>
                  </a:lnTo>
                  <a:lnTo>
                    <a:pt x="1885" y="61"/>
                  </a:lnTo>
                  <a:lnTo>
                    <a:pt x="1952" y="43"/>
                  </a:lnTo>
                  <a:lnTo>
                    <a:pt x="2062" y="11"/>
                  </a:lnTo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矩形 20"/>
            <p:cNvSpPr>
              <a:spLocks noChangeArrowheads="1"/>
            </p:cNvSpPr>
            <p:nvPr/>
          </p:nvSpPr>
          <p:spPr bwMode="auto">
            <a:xfrm>
              <a:off x="295072" y="4292336"/>
              <a:ext cx="1633823" cy="832062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dirty="0">
                  <a:solidFill>
                    <a:srgbClr val="FF3300"/>
                  </a:solidFill>
                </a:rPr>
                <a:t>制贵金属</a:t>
              </a:r>
              <a:r>
                <a:rPr lang="zh-CN" altLang="en-US" dirty="0">
                  <a:solidFill>
                    <a:srgbClr val="000000"/>
                  </a:solidFill>
                </a:rPr>
                <a:t>钛等</a:t>
              </a:r>
              <a:endParaRPr lang="en-US" altLang="zh-CN" dirty="0">
                <a:solidFill>
                  <a:srgbClr val="000000"/>
                </a:solidFill>
              </a:endParaRPr>
            </a:p>
          </p:txBody>
        </p:sp>
        <p:pic>
          <p:nvPicPr>
            <p:cNvPr id="1042" name="Picture 3" descr="56192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5" y="4734436"/>
              <a:ext cx="2964380" cy="21509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组合 21"/>
          <p:cNvGrpSpPr/>
          <p:nvPr/>
        </p:nvGrpSpPr>
        <p:grpSpPr bwMode="auto">
          <a:xfrm>
            <a:off x="1584325" y="638176"/>
            <a:ext cx="1847850" cy="919163"/>
            <a:chOff x="-6678" y="638642"/>
            <a:chExt cx="1846756" cy="918150"/>
          </a:xfrm>
        </p:grpSpPr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7602" y="1157183"/>
              <a:ext cx="1832476" cy="39960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000" u="sng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宋体" panose="02010600030101010101" pitchFamily="2" charset="-122"/>
                </a:rPr>
                <a:t>过氧化钠加水</a:t>
              </a:r>
              <a:endParaRPr lang="zh-CN" altLang="en-US" sz="2000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33" name="AutoShape 10"/>
            <p:cNvSpPr>
              <a:spLocks noChangeArrowheads="1"/>
            </p:cNvSpPr>
            <p:nvPr/>
          </p:nvSpPr>
          <p:spPr bwMode="gray">
            <a:xfrm>
              <a:off x="-6678" y="638642"/>
              <a:ext cx="1653196" cy="39643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A886E0"/>
                </a:gs>
                <a:gs pos="100000">
                  <a:srgbClr val="A886E0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38100">
              <a:solidFill>
                <a:srgbClr val="FFFFFF"/>
              </a:solidFill>
              <a:round/>
            </a:ln>
            <a:effectLst>
              <a:outerShdw dist="63500" dir="3187806" algn="ctr" rotWithShape="0">
                <a:srgbClr val="001D3A"/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kern="0" dirty="0">
                  <a:solidFill>
                    <a:sysClr val="windowText" lastClr="000000"/>
                  </a:solidFill>
                  <a:latin typeface="宋体" panose="02010600030101010101" pitchFamily="2" charset="-122"/>
                </a:rPr>
                <a:t>实验探究六</a:t>
              </a:r>
              <a:endParaRPr lang="zh-CN" altLang="en-US" kern="0" dirty="0">
                <a:solidFill>
                  <a:sysClr val="windowText" lastClr="000000"/>
                </a:solidFill>
                <a:latin typeface="宋体" panose="02010600030101010101" pitchFamily="2" charset="-122"/>
              </a:endParaRPr>
            </a:p>
          </p:txBody>
        </p:sp>
      </p:grpSp>
      <p:grpSp>
        <p:nvGrpSpPr>
          <p:cNvPr id="10" name="组合 12"/>
          <p:cNvGrpSpPr/>
          <p:nvPr/>
        </p:nvGrpSpPr>
        <p:grpSpPr bwMode="auto">
          <a:xfrm>
            <a:off x="1524000" y="381001"/>
            <a:ext cx="3276600" cy="2760663"/>
            <a:chOff x="0" y="408440"/>
            <a:chExt cx="3276600" cy="2759794"/>
          </a:xfrm>
        </p:grpSpPr>
        <p:sp>
          <p:nvSpPr>
            <p:cNvPr id="1034" name="Freeform 6"/>
            <p:cNvSpPr/>
            <p:nvPr/>
          </p:nvSpPr>
          <p:spPr bwMode="auto">
            <a:xfrm>
              <a:off x="1887240" y="2396203"/>
              <a:ext cx="1244600" cy="600749"/>
            </a:xfrm>
            <a:custGeom>
              <a:avLst/>
              <a:gdLst>
                <a:gd name="T0" fmla="*/ 2147483647 w 2061"/>
                <a:gd name="T1" fmla="*/ 2147483647 h 1497"/>
                <a:gd name="T2" fmla="*/ 2147483647 w 2061"/>
                <a:gd name="T3" fmla="*/ 2147483647 h 1497"/>
                <a:gd name="T4" fmla="*/ 2147483647 w 2061"/>
                <a:gd name="T5" fmla="*/ 2147483647 h 1497"/>
                <a:gd name="T6" fmla="*/ 2147483647 w 2061"/>
                <a:gd name="T7" fmla="*/ 2147483647 h 1497"/>
                <a:gd name="T8" fmla="*/ 2147483647 w 2061"/>
                <a:gd name="T9" fmla="*/ 2147483647 h 1497"/>
                <a:gd name="T10" fmla="*/ 2147483647 w 2061"/>
                <a:gd name="T11" fmla="*/ 2147483647 h 1497"/>
                <a:gd name="T12" fmla="*/ 2147483647 w 2061"/>
                <a:gd name="T13" fmla="*/ 2147483647 h 1497"/>
                <a:gd name="T14" fmla="*/ 2147483647 w 2061"/>
                <a:gd name="T15" fmla="*/ 2147483647 h 1497"/>
                <a:gd name="T16" fmla="*/ 2147483647 w 2061"/>
                <a:gd name="T17" fmla="*/ 2147483647 h 1497"/>
                <a:gd name="T18" fmla="*/ 2147483647 w 2061"/>
                <a:gd name="T19" fmla="*/ 2147483647 h 1497"/>
                <a:gd name="T20" fmla="*/ 2147483647 w 2061"/>
                <a:gd name="T21" fmla="*/ 2147483647 h 1497"/>
                <a:gd name="T22" fmla="*/ 2147483647 w 2061"/>
                <a:gd name="T23" fmla="*/ 2147483647 h 1497"/>
                <a:gd name="T24" fmla="*/ 2147483647 w 2061"/>
                <a:gd name="T25" fmla="*/ 2147483647 h 1497"/>
                <a:gd name="T26" fmla="*/ 2147483647 w 2061"/>
                <a:gd name="T27" fmla="*/ 2147483647 h 1497"/>
                <a:gd name="T28" fmla="*/ 2147483647 w 2061"/>
                <a:gd name="T29" fmla="*/ 2147483647 h 1497"/>
                <a:gd name="T30" fmla="*/ 2147483647 w 2061"/>
                <a:gd name="T31" fmla="*/ 2147483647 h 1497"/>
                <a:gd name="T32" fmla="*/ 2147483647 w 2061"/>
                <a:gd name="T33" fmla="*/ 2147483647 h 1497"/>
                <a:gd name="T34" fmla="*/ 2147483647 w 2061"/>
                <a:gd name="T35" fmla="*/ 2147483647 h 1497"/>
                <a:gd name="T36" fmla="*/ 2147483647 w 2061"/>
                <a:gd name="T37" fmla="*/ 2147483647 h 1497"/>
                <a:gd name="T38" fmla="*/ 2147483647 w 2061"/>
                <a:gd name="T39" fmla="*/ 2147483647 h 1497"/>
                <a:gd name="T40" fmla="*/ 2147483647 w 2061"/>
                <a:gd name="T41" fmla="*/ 2147483647 h 1497"/>
                <a:gd name="T42" fmla="*/ 2147483647 w 2061"/>
                <a:gd name="T43" fmla="*/ 2147483647 h 1497"/>
                <a:gd name="T44" fmla="*/ 2147483647 w 2061"/>
                <a:gd name="T45" fmla="*/ 2147483647 h 1497"/>
                <a:gd name="T46" fmla="*/ 2147483647 w 2061"/>
                <a:gd name="T47" fmla="*/ 2147483647 h 1497"/>
                <a:gd name="T48" fmla="*/ 2147483647 w 2061"/>
                <a:gd name="T49" fmla="*/ 2147483647 h 1497"/>
                <a:gd name="T50" fmla="*/ 2147483647 w 2061"/>
                <a:gd name="T51" fmla="*/ 2147483647 h 1497"/>
                <a:gd name="T52" fmla="*/ 2147483647 w 2061"/>
                <a:gd name="T53" fmla="*/ 2147483647 h 1497"/>
                <a:gd name="T54" fmla="*/ 2147483647 w 2061"/>
                <a:gd name="T55" fmla="*/ 2147483647 h 1497"/>
                <a:gd name="T56" fmla="*/ 2147483647 w 2061"/>
                <a:gd name="T57" fmla="*/ 2147483647 h 1497"/>
                <a:gd name="T58" fmla="*/ 2147483647 w 2061"/>
                <a:gd name="T59" fmla="*/ 2147483647 h 1497"/>
                <a:gd name="T60" fmla="*/ 2147483647 w 2061"/>
                <a:gd name="T61" fmla="*/ 2147483647 h 1497"/>
                <a:gd name="T62" fmla="*/ 2147483647 w 2061"/>
                <a:gd name="T63" fmla="*/ 2147483647 h 1497"/>
                <a:gd name="T64" fmla="*/ 2147483647 w 2061"/>
                <a:gd name="T65" fmla="*/ 2147483647 h 1497"/>
                <a:gd name="T66" fmla="*/ 2147483647 w 2061"/>
                <a:gd name="T67" fmla="*/ 2147483647 h 1497"/>
                <a:gd name="T68" fmla="*/ 2147483647 w 2061"/>
                <a:gd name="T69" fmla="*/ 2147483647 h 1497"/>
                <a:gd name="T70" fmla="*/ 2147483647 w 2061"/>
                <a:gd name="T71" fmla="*/ 2147483647 h 1497"/>
                <a:gd name="T72" fmla="*/ 2147483647 w 2061"/>
                <a:gd name="T73" fmla="*/ 2147483647 h 1497"/>
                <a:gd name="T74" fmla="*/ 2147483647 w 2061"/>
                <a:gd name="T75" fmla="*/ 2147483647 h 1497"/>
                <a:gd name="T76" fmla="*/ 2147483647 w 2061"/>
                <a:gd name="T77" fmla="*/ 2147483647 h 1497"/>
                <a:gd name="T78" fmla="*/ 2147483647 w 2061"/>
                <a:gd name="T79" fmla="*/ 2147483647 h 1497"/>
                <a:gd name="T80" fmla="*/ 2147483647 w 2061"/>
                <a:gd name="T81" fmla="*/ 2147483647 h 149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061"/>
                <a:gd name="T124" fmla="*/ 0 h 1497"/>
                <a:gd name="T125" fmla="*/ 2061 w 2061"/>
                <a:gd name="T126" fmla="*/ 1497 h 149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061" h="1497">
                  <a:moveTo>
                    <a:pt x="2060" y="1482"/>
                  </a:moveTo>
                  <a:lnTo>
                    <a:pt x="1945" y="1496"/>
                  </a:lnTo>
                  <a:lnTo>
                    <a:pt x="1890" y="1496"/>
                  </a:lnTo>
                  <a:lnTo>
                    <a:pt x="1823" y="1496"/>
                  </a:lnTo>
                  <a:lnTo>
                    <a:pt x="1760" y="1489"/>
                  </a:lnTo>
                  <a:lnTo>
                    <a:pt x="1695" y="1482"/>
                  </a:lnTo>
                  <a:lnTo>
                    <a:pt x="1633" y="1471"/>
                  </a:lnTo>
                  <a:lnTo>
                    <a:pt x="1576" y="1456"/>
                  </a:lnTo>
                  <a:lnTo>
                    <a:pt x="1513" y="1442"/>
                  </a:lnTo>
                  <a:lnTo>
                    <a:pt x="1438" y="1413"/>
                  </a:lnTo>
                  <a:lnTo>
                    <a:pt x="1371" y="1380"/>
                  </a:lnTo>
                  <a:lnTo>
                    <a:pt x="1306" y="1355"/>
                  </a:lnTo>
                  <a:lnTo>
                    <a:pt x="1236" y="1315"/>
                  </a:lnTo>
                  <a:lnTo>
                    <a:pt x="1169" y="1272"/>
                  </a:lnTo>
                  <a:lnTo>
                    <a:pt x="1101" y="1229"/>
                  </a:lnTo>
                  <a:lnTo>
                    <a:pt x="1044" y="1185"/>
                  </a:lnTo>
                  <a:lnTo>
                    <a:pt x="981" y="1142"/>
                  </a:lnTo>
                  <a:lnTo>
                    <a:pt x="926" y="1099"/>
                  </a:lnTo>
                  <a:lnTo>
                    <a:pt x="866" y="1052"/>
                  </a:lnTo>
                  <a:lnTo>
                    <a:pt x="807" y="1001"/>
                  </a:lnTo>
                  <a:lnTo>
                    <a:pt x="747" y="943"/>
                  </a:lnTo>
                  <a:lnTo>
                    <a:pt x="694" y="893"/>
                  </a:lnTo>
                  <a:lnTo>
                    <a:pt x="637" y="827"/>
                  </a:lnTo>
                  <a:lnTo>
                    <a:pt x="584" y="770"/>
                  </a:lnTo>
                  <a:lnTo>
                    <a:pt x="537" y="708"/>
                  </a:lnTo>
                  <a:lnTo>
                    <a:pt x="494" y="643"/>
                  </a:lnTo>
                  <a:lnTo>
                    <a:pt x="462" y="585"/>
                  </a:lnTo>
                  <a:lnTo>
                    <a:pt x="434" y="528"/>
                  </a:lnTo>
                  <a:lnTo>
                    <a:pt x="0" y="611"/>
                  </a:lnTo>
                  <a:lnTo>
                    <a:pt x="60" y="564"/>
                  </a:lnTo>
                  <a:lnTo>
                    <a:pt x="132" y="520"/>
                  </a:lnTo>
                  <a:lnTo>
                    <a:pt x="187" y="484"/>
                  </a:lnTo>
                  <a:lnTo>
                    <a:pt x="232" y="455"/>
                  </a:lnTo>
                  <a:lnTo>
                    <a:pt x="277" y="419"/>
                  </a:lnTo>
                  <a:lnTo>
                    <a:pt x="315" y="387"/>
                  </a:lnTo>
                  <a:lnTo>
                    <a:pt x="352" y="351"/>
                  </a:lnTo>
                  <a:lnTo>
                    <a:pt x="385" y="307"/>
                  </a:lnTo>
                  <a:lnTo>
                    <a:pt x="422" y="267"/>
                  </a:lnTo>
                  <a:lnTo>
                    <a:pt x="464" y="213"/>
                  </a:lnTo>
                  <a:lnTo>
                    <a:pt x="507" y="159"/>
                  </a:lnTo>
                  <a:lnTo>
                    <a:pt x="544" y="112"/>
                  </a:lnTo>
                  <a:lnTo>
                    <a:pt x="587" y="54"/>
                  </a:lnTo>
                  <a:lnTo>
                    <a:pt x="619" y="0"/>
                  </a:lnTo>
                  <a:lnTo>
                    <a:pt x="652" y="22"/>
                  </a:lnTo>
                  <a:lnTo>
                    <a:pt x="687" y="51"/>
                  </a:lnTo>
                  <a:lnTo>
                    <a:pt x="722" y="72"/>
                  </a:lnTo>
                  <a:lnTo>
                    <a:pt x="764" y="98"/>
                  </a:lnTo>
                  <a:lnTo>
                    <a:pt x="809" y="123"/>
                  </a:lnTo>
                  <a:lnTo>
                    <a:pt x="849" y="145"/>
                  </a:lnTo>
                  <a:lnTo>
                    <a:pt x="886" y="159"/>
                  </a:lnTo>
                  <a:lnTo>
                    <a:pt x="931" y="181"/>
                  </a:lnTo>
                  <a:lnTo>
                    <a:pt x="979" y="195"/>
                  </a:lnTo>
                  <a:lnTo>
                    <a:pt x="1026" y="213"/>
                  </a:lnTo>
                  <a:lnTo>
                    <a:pt x="1069" y="231"/>
                  </a:lnTo>
                  <a:lnTo>
                    <a:pt x="1111" y="246"/>
                  </a:lnTo>
                  <a:lnTo>
                    <a:pt x="1159" y="257"/>
                  </a:lnTo>
                  <a:lnTo>
                    <a:pt x="1201" y="271"/>
                  </a:lnTo>
                  <a:lnTo>
                    <a:pt x="1243" y="285"/>
                  </a:lnTo>
                  <a:lnTo>
                    <a:pt x="1291" y="300"/>
                  </a:lnTo>
                  <a:lnTo>
                    <a:pt x="1358" y="311"/>
                  </a:lnTo>
                  <a:lnTo>
                    <a:pt x="906" y="423"/>
                  </a:lnTo>
                  <a:lnTo>
                    <a:pt x="936" y="510"/>
                  </a:lnTo>
                  <a:lnTo>
                    <a:pt x="974" y="575"/>
                  </a:lnTo>
                  <a:lnTo>
                    <a:pt x="1036" y="697"/>
                  </a:lnTo>
                  <a:lnTo>
                    <a:pt x="1074" y="752"/>
                  </a:lnTo>
                  <a:lnTo>
                    <a:pt x="1111" y="806"/>
                  </a:lnTo>
                  <a:lnTo>
                    <a:pt x="1179" y="900"/>
                  </a:lnTo>
                  <a:lnTo>
                    <a:pt x="1221" y="954"/>
                  </a:lnTo>
                  <a:lnTo>
                    <a:pt x="1268" y="1019"/>
                  </a:lnTo>
                  <a:lnTo>
                    <a:pt x="1313" y="1066"/>
                  </a:lnTo>
                  <a:lnTo>
                    <a:pt x="1351" y="1109"/>
                  </a:lnTo>
                  <a:lnTo>
                    <a:pt x="1388" y="1153"/>
                  </a:lnTo>
                  <a:lnTo>
                    <a:pt x="1433" y="1196"/>
                  </a:lnTo>
                  <a:lnTo>
                    <a:pt x="1483" y="1239"/>
                  </a:lnTo>
                  <a:lnTo>
                    <a:pt x="1531" y="1272"/>
                  </a:lnTo>
                  <a:lnTo>
                    <a:pt x="1581" y="1312"/>
                  </a:lnTo>
                  <a:lnTo>
                    <a:pt x="1641" y="1344"/>
                  </a:lnTo>
                  <a:lnTo>
                    <a:pt x="1695" y="1370"/>
                  </a:lnTo>
                  <a:lnTo>
                    <a:pt x="1760" y="1391"/>
                  </a:lnTo>
                  <a:lnTo>
                    <a:pt x="1820" y="1413"/>
                  </a:lnTo>
                  <a:lnTo>
                    <a:pt x="1883" y="1435"/>
                  </a:lnTo>
                  <a:lnTo>
                    <a:pt x="1950" y="1453"/>
                  </a:lnTo>
                  <a:lnTo>
                    <a:pt x="2060" y="1482"/>
                  </a:lnTo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035" name="组合 8"/>
            <p:cNvGrpSpPr/>
            <p:nvPr/>
          </p:nvGrpSpPr>
          <p:grpSpPr bwMode="auto">
            <a:xfrm>
              <a:off x="0" y="408440"/>
              <a:ext cx="3276600" cy="2759794"/>
              <a:chOff x="0" y="408440"/>
              <a:chExt cx="3276600" cy="2759794"/>
            </a:xfrm>
          </p:grpSpPr>
          <p:sp>
            <p:nvSpPr>
              <p:cNvPr id="19" name="矩形 18"/>
              <p:cNvSpPr>
                <a:spLocks noChangeArrowheads="1"/>
              </p:cNvSpPr>
              <p:nvPr/>
            </p:nvSpPr>
            <p:spPr bwMode="auto">
              <a:xfrm>
                <a:off x="1949450" y="1549494"/>
                <a:ext cx="1327150" cy="83158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dirty="0">
                    <a:solidFill>
                      <a:srgbClr val="FF0000"/>
                    </a:solidFill>
                  </a:rPr>
                  <a:t>供氧剂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Na</a:t>
                </a:r>
                <a:r>
                  <a:rPr lang="en-US" altLang="zh-CN" baseline="-25000" dirty="0">
                    <a:solidFill>
                      <a:srgbClr val="FF0000"/>
                    </a:solidFill>
                  </a:rPr>
                  <a:t>2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O</a:t>
                </a:r>
                <a:r>
                  <a:rPr lang="en-US" altLang="zh-CN" baseline="-25000" dirty="0">
                    <a:solidFill>
                      <a:srgbClr val="FF0000"/>
                    </a:solidFill>
                  </a:rPr>
                  <a:t>2</a:t>
                </a:r>
                <a:endParaRPr lang="en-US" altLang="zh-CN" baseline="-25000" dirty="0">
                  <a:solidFill>
                    <a:srgbClr val="FF0000"/>
                  </a:solidFill>
                </a:endParaRPr>
              </a:p>
            </p:txBody>
          </p:sp>
          <p:pic>
            <p:nvPicPr>
              <p:cNvPr id="1037" name="Picture 13" descr="图 3-6 潜水艇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408440"/>
                <a:ext cx="1896362" cy="27597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1113790" y="70485"/>
            <a:ext cx="3384550" cy="7943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【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环节三</a:t>
            </a: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】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理解钠的保存</a:t>
            </a:r>
            <a:endParaRPr lang="zh-CN" altLang="en-US" sz="20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795" y="941705"/>
            <a:ext cx="3996055" cy="3010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4"/>
          <p:cNvGrpSpPr/>
          <p:nvPr/>
        </p:nvGrpSpPr>
        <p:grpSpPr bwMode="auto">
          <a:xfrm>
            <a:off x="6769100" y="4343400"/>
            <a:ext cx="3898900" cy="1150938"/>
            <a:chOff x="5220072" y="2277690"/>
            <a:chExt cx="3898900" cy="1151310"/>
          </a:xfrm>
        </p:grpSpPr>
        <p:sp>
          <p:nvSpPr>
            <p:cNvPr id="15" name="AutoShape 6"/>
            <p:cNvSpPr>
              <a:spLocks noChangeArrowheads="1"/>
            </p:cNvSpPr>
            <p:nvPr/>
          </p:nvSpPr>
          <p:spPr bwMode="auto">
            <a:xfrm>
              <a:off x="5220072" y="2925599"/>
              <a:ext cx="3898900" cy="503401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92075" tIns="46038" rIns="92075" bIns="46038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“</a:t>
              </a:r>
              <a:r>
                <a:rPr lang="zh-CN" altLang="en-US" spc="50" dirty="0">
                  <a:ln w="11430"/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2" charset="-122"/>
                  <a:ea typeface="黑体" panose="02010609060101010101" pitchFamily="2" charset="-122"/>
                </a:rPr>
                <a:t>钠着火</a:t>
              </a:r>
              <a:r>
                <a:rPr lang="zh-CN" altLang="en-US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”究竟是谁之过？</a:t>
              </a:r>
              <a:endPara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6" name="AutoShape 6"/>
            <p:cNvSpPr>
              <a:spLocks noChangeArrowheads="1"/>
            </p:cNvSpPr>
            <p:nvPr/>
          </p:nvSpPr>
          <p:spPr bwMode="auto">
            <a:xfrm>
              <a:off x="6804397" y="2277690"/>
              <a:ext cx="2016125" cy="503401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92075" tIns="46038" rIns="92075" bIns="46038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我们的反思</a:t>
              </a:r>
              <a:endPara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7" name="Rectangle 28"/>
          <p:cNvSpPr>
            <a:spLocks noChangeArrowheads="1"/>
          </p:cNvSpPr>
          <p:nvPr/>
        </p:nvSpPr>
        <p:spPr bwMode="auto">
          <a:xfrm>
            <a:off x="1631950" y="4508500"/>
            <a:ext cx="4311650" cy="18161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spc="50" dirty="0">
                <a:ln w="11430"/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Q8</a:t>
            </a:r>
            <a:r>
              <a:rPr lang="zh-CN" altLang="en-US" sz="2800" spc="50" dirty="0">
                <a:ln w="11430"/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：金属钠着火后，以下哪种物质可以用来灭火？</a:t>
            </a:r>
            <a:endParaRPr lang="en-US" altLang="zh-CN" sz="2800" spc="50" dirty="0">
              <a:ln w="11430"/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>
              <a:defRPr/>
            </a:pPr>
            <a:r>
              <a:rPr lang="en-US" altLang="zh-CN" sz="2800" spc="50" dirty="0">
                <a:ln w="11430"/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A.</a:t>
            </a:r>
            <a:r>
              <a:rPr lang="zh-CN" altLang="en-US" sz="2800" spc="50" dirty="0">
                <a:ln w="11430"/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水</a:t>
            </a:r>
            <a:r>
              <a:rPr lang="en-US" altLang="zh-CN" sz="2800" spc="50" dirty="0">
                <a:ln w="11430"/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 B.</a:t>
            </a:r>
            <a:r>
              <a:rPr lang="zh-CN" altLang="en-US" sz="2800" spc="50" dirty="0">
                <a:ln w="11430"/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二氧化碳</a:t>
            </a:r>
            <a:r>
              <a:rPr lang="en-US" altLang="zh-CN" sz="2800" spc="50" dirty="0">
                <a:ln w="11430"/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 C.</a:t>
            </a:r>
            <a:r>
              <a:rPr lang="zh-CN" altLang="en-US" sz="2800" spc="50" dirty="0">
                <a:ln w="11430"/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煤油 </a:t>
            </a:r>
            <a:r>
              <a:rPr lang="en-US" altLang="zh-CN" sz="2800" spc="50" dirty="0">
                <a:ln w="11430"/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D.</a:t>
            </a:r>
            <a:r>
              <a:rPr lang="zh-CN" altLang="en-US" sz="2800" spc="50" dirty="0">
                <a:ln w="11430"/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沙土</a:t>
            </a:r>
            <a:endParaRPr lang="zh-CN" altLang="en-US" sz="28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pic>
        <p:nvPicPr>
          <p:cNvPr id="10" name="002. 石家庄染料厂凌晨金属钠起火现场.wmv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465" y="1101725"/>
            <a:ext cx="3899535" cy="2850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0" name="Picture 4">
            <a:hlinkClick r:id="rId5" action="ppaction://hlinkfil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840" y="754380"/>
            <a:ext cx="4385945" cy="3336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4954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8"/>
          <p:cNvSpPr>
            <a:spLocks noChangeArrowheads="1"/>
          </p:cNvSpPr>
          <p:nvPr/>
        </p:nvSpPr>
        <p:spPr bwMode="auto">
          <a:xfrm>
            <a:off x="2217739" y="765175"/>
            <a:ext cx="7532687" cy="954088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spc="50" dirty="0">
                <a:ln w="11430"/>
                <a:solidFill>
                  <a:srgbClr val="FFC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Q9</a:t>
            </a:r>
            <a:r>
              <a:rPr lang="zh-CN" altLang="en-US" sz="2800" spc="50" dirty="0">
                <a:ln w="11430"/>
                <a:solidFill>
                  <a:srgbClr val="FFC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：根据钠的性质，思考钠在自然界的存在形式，工业上怎么制取钠？</a:t>
            </a:r>
            <a:endParaRPr lang="zh-CN" altLang="en-US" sz="2800" dirty="0">
              <a:solidFill>
                <a:srgbClr val="FFC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grpSp>
        <p:nvGrpSpPr>
          <p:cNvPr id="2" name="组合 2"/>
          <p:cNvGrpSpPr/>
          <p:nvPr/>
        </p:nvGrpSpPr>
        <p:grpSpPr bwMode="auto">
          <a:xfrm>
            <a:off x="1992314" y="1916113"/>
            <a:ext cx="8410575" cy="4464050"/>
            <a:chOff x="467544" y="1916832"/>
            <a:chExt cx="8410823" cy="4463008"/>
          </a:xfrm>
        </p:grpSpPr>
        <p:sp>
          <p:nvSpPr>
            <p:cNvPr id="19" name="Rectangle 3"/>
            <p:cNvSpPr txBox="1">
              <a:spLocks noChangeArrowheads="1"/>
            </p:cNvSpPr>
            <p:nvPr/>
          </p:nvSpPr>
          <p:spPr>
            <a:xfrm>
              <a:off x="467544" y="1916832"/>
              <a:ext cx="8229843" cy="1702989"/>
            </a:xfrm>
            <a:prstGeom prst="rect">
              <a:avLst/>
            </a:prstGeom>
          </p:spPr>
          <p:txBody>
            <a:bodyPr/>
            <a:lstStyle>
              <a:lvl1pPr marL="342900" indent="-34290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fontAlgn="base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rgbClr val="000000"/>
                  </a:solidFill>
                  <a:latin typeface="+mn-lt"/>
                </a:defRPr>
              </a:lvl2pPr>
              <a:lvl3pPr marL="1143000" indent="-22860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rgbClr val="000000"/>
                  </a:solidFill>
                  <a:latin typeface="+mn-lt"/>
                </a:defRPr>
              </a:lvl3pPr>
              <a:lvl4pPr marL="1600200" indent="-228600" algn="l" rtl="0" fontAlgn="base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rgbClr val="000000"/>
                  </a:solidFill>
                  <a:latin typeface="+mn-lt"/>
                </a:defRPr>
              </a:lvl4pPr>
              <a:lvl5pPr marL="20574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>
                <a:buFont typeface="Wingdings" panose="05000000000000000000" pitchFamily="2" charset="2"/>
                <a:buNone/>
                <a:defRPr/>
              </a:pPr>
              <a:r>
                <a:rPr lang="en-US" altLang="zh-CN" sz="2800" kern="0" dirty="0">
                  <a:solidFill>
                    <a:srgbClr val="0070C0"/>
                  </a:solidFill>
                  <a:ea typeface="楷体_GB2312" panose="02010609030101010101" pitchFamily="49" charset="-122"/>
                </a:rPr>
                <a:t> </a:t>
              </a:r>
              <a:r>
                <a:rPr lang="en-US" altLang="zh-CN" sz="2800" kern="0" dirty="0">
                  <a:solidFill>
                    <a:srgbClr val="0070C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1.</a:t>
              </a:r>
              <a:r>
                <a:rPr lang="zh-CN" altLang="en-US" sz="2800" kern="0" dirty="0">
                  <a:solidFill>
                    <a:srgbClr val="0070C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钠的存在         </a:t>
              </a:r>
              <a:endParaRPr lang="zh-CN" altLang="en-US" sz="2800" kern="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>
                <a:buFont typeface="Wingdings" panose="05000000000000000000" pitchFamily="2" charset="2"/>
                <a:buNone/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      钠的性质非常活泼，所以钠在自然界中只能以</a:t>
              </a:r>
              <a:r>
                <a:rPr lang="zh-CN" altLang="en-US" sz="2400" kern="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化合态</a:t>
              </a:r>
              <a:r>
                <a:rPr lang="zh-CN" altLang="en-US" sz="2400" kern="0" dirty="0">
                  <a:solidFill>
                    <a:srgbClr val="0070C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存在，主要以</a:t>
              </a:r>
              <a:r>
                <a:rPr lang="zh-CN" altLang="en-US" sz="2400" u="sng" kern="0" dirty="0">
                  <a:solidFill>
                    <a:srgbClr val="0070C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氯化钠</a:t>
              </a:r>
              <a:r>
                <a:rPr lang="zh-CN" altLang="en-US" sz="2400" kern="0" dirty="0">
                  <a:solidFill>
                    <a:srgbClr val="0070C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、</a:t>
              </a:r>
              <a:r>
                <a:rPr lang="zh-CN" altLang="en-US" sz="2400" u="sng" kern="0" dirty="0">
                  <a:solidFill>
                    <a:srgbClr val="0070C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碳酸钠</a:t>
              </a:r>
              <a:r>
                <a:rPr lang="zh-CN" altLang="en-US" sz="2400" kern="0" dirty="0">
                  <a:solidFill>
                    <a:srgbClr val="0070C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和</a:t>
              </a:r>
              <a:r>
                <a:rPr lang="zh-CN" altLang="en-US" sz="2400" u="sng" kern="0" dirty="0">
                  <a:solidFill>
                    <a:srgbClr val="0070C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硫酸钠</a:t>
              </a:r>
              <a:r>
                <a:rPr lang="zh-CN" altLang="en-US" sz="2400" kern="0" dirty="0">
                  <a:solidFill>
                    <a:srgbClr val="0070C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形式存在。在海水中储藏极为丰富。</a:t>
              </a:r>
              <a:endParaRPr lang="zh-CN" altLang="en-US" sz="2400" kern="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pSp>
          <p:nvGrpSpPr>
            <p:cNvPr id="23558" name="组合 1"/>
            <p:cNvGrpSpPr/>
            <p:nvPr/>
          </p:nvGrpSpPr>
          <p:grpSpPr bwMode="auto">
            <a:xfrm>
              <a:off x="899592" y="3789040"/>
              <a:ext cx="7978775" cy="2590800"/>
              <a:chOff x="913705" y="3862536"/>
              <a:chExt cx="7978775" cy="2590800"/>
            </a:xfrm>
          </p:grpSpPr>
          <p:grpSp>
            <p:nvGrpSpPr>
              <p:cNvPr id="23559" name="组合 19"/>
              <p:cNvGrpSpPr/>
              <p:nvPr/>
            </p:nvGrpSpPr>
            <p:grpSpPr bwMode="auto">
              <a:xfrm>
                <a:off x="3880742" y="3862536"/>
                <a:ext cx="1658938" cy="2590800"/>
                <a:chOff x="3880742" y="3788470"/>
                <a:chExt cx="1658938" cy="2590800"/>
              </a:xfrm>
            </p:grpSpPr>
            <p:pic>
              <p:nvPicPr>
                <p:cNvPr id="23566" name="Picture 4" descr="u=3633837218,2334343460&amp;gp=0">
                  <a:hlinkClick r:id="rId1"/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80742" y="3788470"/>
                  <a:ext cx="1658938" cy="19192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2" name="Rectangle 7"/>
                <p:cNvSpPr>
                  <a:spLocks noChangeArrowheads="1"/>
                </p:cNvSpPr>
                <p:nvPr/>
              </p:nvSpPr>
              <p:spPr bwMode="auto">
                <a:xfrm>
                  <a:off x="4113964" y="5922177"/>
                  <a:ext cx="1212886" cy="45709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defRPr/>
                  </a:pPr>
                  <a:r>
                    <a:rPr lang="zh-CN" altLang="en-US" dirty="0">
                      <a:solidFill>
                        <a:srgbClr val="FF33CC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Garamond" pitchFamily="18" charset="0"/>
                      <a:ea typeface="楷体_GB2312" panose="02010609030101010101" pitchFamily="49" charset="-122"/>
                    </a:rPr>
                    <a:t>碳酸钠</a:t>
                  </a:r>
                  <a:endParaRPr lang="zh-CN" altLang="en-US" dirty="0">
                    <a:solidFill>
                      <a:srgbClr val="FF33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Garamond" pitchFamily="18" charset="0"/>
                    <a:ea typeface="楷体_GB2312" panose="02010609030101010101" pitchFamily="49" charset="-122"/>
                  </a:endParaRPr>
                </a:p>
              </p:txBody>
            </p:sp>
          </p:grpSp>
          <p:grpSp>
            <p:nvGrpSpPr>
              <p:cNvPr id="23560" name="组合 22"/>
              <p:cNvGrpSpPr/>
              <p:nvPr/>
            </p:nvGrpSpPr>
            <p:grpSpPr bwMode="auto">
              <a:xfrm>
                <a:off x="6166742" y="3862536"/>
                <a:ext cx="2725738" cy="2590800"/>
                <a:chOff x="6166742" y="3717032"/>
                <a:chExt cx="2725738" cy="2590800"/>
              </a:xfrm>
            </p:grpSpPr>
            <p:pic>
              <p:nvPicPr>
                <p:cNvPr id="23564" name="Picture 5" descr="6911">
                  <a:hlinkClick r:id="rId3"/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66742" y="3717032"/>
                  <a:ext cx="2725738" cy="18748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5" name="Rectangle 8"/>
                <p:cNvSpPr>
                  <a:spLocks noChangeArrowheads="1"/>
                </p:cNvSpPr>
                <p:nvPr/>
              </p:nvSpPr>
              <p:spPr bwMode="auto">
                <a:xfrm>
                  <a:off x="7066801" y="5850739"/>
                  <a:ext cx="1212886" cy="45709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defRPr/>
                  </a:pPr>
                  <a:r>
                    <a:rPr lang="zh-CN" altLang="en-US" dirty="0">
                      <a:solidFill>
                        <a:srgbClr val="FF33CC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Garamond" pitchFamily="18" charset="0"/>
                      <a:ea typeface="楷体_GB2312" panose="02010609030101010101" pitchFamily="49" charset="-122"/>
                    </a:rPr>
                    <a:t>硫酸钠</a:t>
                  </a:r>
                  <a:endParaRPr lang="zh-CN" altLang="en-US" dirty="0">
                    <a:solidFill>
                      <a:srgbClr val="FF33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Garamond" pitchFamily="18" charset="0"/>
                    <a:ea typeface="楷体_GB2312" panose="02010609030101010101" pitchFamily="49" charset="-122"/>
                  </a:endParaRPr>
                </a:p>
              </p:txBody>
            </p:sp>
          </p:grpSp>
          <p:grpSp>
            <p:nvGrpSpPr>
              <p:cNvPr id="23561" name="组合 25"/>
              <p:cNvGrpSpPr/>
              <p:nvPr/>
            </p:nvGrpSpPr>
            <p:grpSpPr bwMode="auto">
              <a:xfrm>
                <a:off x="913705" y="4006999"/>
                <a:ext cx="2351087" cy="2446337"/>
                <a:chOff x="913705" y="3861495"/>
                <a:chExt cx="2351087" cy="2446337"/>
              </a:xfrm>
            </p:grpSpPr>
            <p:pic>
              <p:nvPicPr>
                <p:cNvPr id="23562" name="Picture 6" descr="19">
                  <a:hlinkClick r:id="rId5"/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3705" y="3861495"/>
                  <a:ext cx="2351087" cy="181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8" name="Rectangle 9"/>
                <p:cNvSpPr>
                  <a:spLocks noChangeArrowheads="1"/>
                </p:cNvSpPr>
                <p:nvPr/>
              </p:nvSpPr>
              <p:spPr bwMode="auto">
                <a:xfrm>
                  <a:off x="1594527" y="5850739"/>
                  <a:ext cx="1212886" cy="45709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defRPr/>
                  </a:pPr>
                  <a:r>
                    <a:rPr lang="zh-CN" altLang="en-US" dirty="0">
                      <a:solidFill>
                        <a:srgbClr val="FF33CC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Garamond" pitchFamily="18" charset="0"/>
                      <a:ea typeface="楷体_GB2312" panose="02010609030101010101" pitchFamily="49" charset="-122"/>
                    </a:rPr>
                    <a:t>氯化钠</a:t>
                  </a:r>
                  <a:endParaRPr lang="zh-CN" altLang="en-US" dirty="0">
                    <a:solidFill>
                      <a:srgbClr val="FF33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Garamond" pitchFamily="18" charset="0"/>
                    <a:ea typeface="楷体_GB2312" panose="02010609030101010101" pitchFamily="49" charset="-122"/>
                  </a:endParaRPr>
                </a:p>
              </p:txBody>
            </p:sp>
          </p:grpSp>
        </p:grp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1"/>
          <p:cNvGrpSpPr/>
          <p:nvPr/>
        </p:nvGrpSpPr>
        <p:grpSpPr bwMode="auto">
          <a:xfrm>
            <a:off x="1762126" y="1"/>
            <a:ext cx="9820275" cy="6683375"/>
            <a:chOff x="150" y="110"/>
            <a:chExt cx="6186" cy="4210"/>
          </a:xfrm>
        </p:grpSpPr>
        <p:pic>
          <p:nvPicPr>
            <p:cNvPr id="6150" name="Picture 20" descr="医生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3" y="2336"/>
              <a:ext cx="1363" cy="1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1" name="AutoShape 21"/>
            <p:cNvSpPr>
              <a:spLocks noChangeArrowheads="1"/>
            </p:cNvSpPr>
            <p:nvPr/>
          </p:nvSpPr>
          <p:spPr bwMode="auto">
            <a:xfrm>
              <a:off x="150" y="110"/>
              <a:ext cx="4105" cy="1543"/>
            </a:xfrm>
            <a:prstGeom prst="cloudCallout">
              <a:avLst>
                <a:gd name="adj1" fmla="val 56602"/>
                <a:gd name="adj2" fmla="val 69509"/>
              </a:avLst>
            </a:prstGeom>
            <a:solidFill>
              <a:srgbClr val="00CC00">
                <a:alpha val="47450"/>
              </a:srgbClr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b="0">
                <a:ea typeface="楷体_GB2312" panose="02010609030101010101" pitchFamily="49" charset="-122"/>
              </a:endParaRPr>
            </a:p>
          </p:txBody>
        </p:sp>
        <p:sp>
          <p:nvSpPr>
            <p:cNvPr id="1513494" name="Text Box 22"/>
            <p:cNvSpPr txBox="1">
              <a:spLocks noChangeArrowheads="1"/>
            </p:cNvSpPr>
            <p:nvPr/>
          </p:nvSpPr>
          <p:spPr bwMode="auto">
            <a:xfrm>
              <a:off x="643" y="391"/>
              <a:ext cx="3125" cy="40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sz="36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楷体_GB2312" panose="02010609030101010101" pitchFamily="49" charset="-122"/>
                  <a:ea typeface="楷体_GB2312" panose="02010609030101010101" pitchFamily="49" charset="-122"/>
                </a:rPr>
                <a:t>化学研究的任务是什么</a:t>
              </a:r>
              <a:r>
                <a:rPr lang="en-US" altLang="zh-CN" sz="36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楷体_GB2312" panose="02010609030101010101" pitchFamily="49" charset="-122"/>
                  <a:ea typeface="楷体_GB2312" panose="02010609030101010101" pitchFamily="49" charset="-122"/>
                </a:rPr>
                <a:t>?</a:t>
              </a:r>
              <a:endParaRPr lang="en-US" altLang="zh-CN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</a:endParaRPr>
            </a:p>
          </p:txBody>
        </p:sp>
      </p:grpSp>
      <p:pic>
        <p:nvPicPr>
          <p:cNvPr id="1513501" name="Picture 29" descr="5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95" y="1903730"/>
            <a:ext cx="3041015" cy="3050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13502" name="Picture 30" descr="无标题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670" y="1903730"/>
            <a:ext cx="3778250" cy="3430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65"/>
          <p:cNvSpPr txBox="1">
            <a:spLocks noChangeArrowheads="1"/>
          </p:cNvSpPr>
          <p:nvPr/>
        </p:nvSpPr>
        <p:spPr bwMode="auto">
          <a:xfrm>
            <a:off x="2474914" y="1193800"/>
            <a:ext cx="5653087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3600" i="1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研究物质的性质</a:t>
            </a:r>
            <a:endParaRPr kumimoji="1" lang="zh-CN" altLang="en-US" sz="3600" i="1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pic>
        <p:nvPicPr>
          <p:cNvPr id="3" name="图片 2" descr="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470" y="1903730"/>
            <a:ext cx="3499485" cy="359283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13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13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8" name="组合 1"/>
          <p:cNvGrpSpPr/>
          <p:nvPr/>
        </p:nvGrpSpPr>
        <p:grpSpPr bwMode="auto">
          <a:xfrm>
            <a:off x="2819401" y="685801"/>
            <a:ext cx="7019925" cy="4945063"/>
            <a:chOff x="971600" y="1052736"/>
            <a:chExt cx="7019846" cy="4944429"/>
          </a:xfrm>
        </p:grpSpPr>
        <p:sp>
          <p:nvSpPr>
            <p:cNvPr id="6" name="Rectangle 2"/>
            <p:cNvSpPr txBox="1">
              <a:spLocks noChangeArrowheads="1"/>
            </p:cNvSpPr>
            <p:nvPr/>
          </p:nvSpPr>
          <p:spPr bwMode="auto">
            <a:xfrm>
              <a:off x="971600" y="1052736"/>
              <a:ext cx="2492347" cy="60952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anchor="ctr"/>
            <a:lstStyle>
              <a:lvl1pPr algn="l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l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l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l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defRPr/>
              </a:pPr>
              <a:r>
                <a:rPr lang="en-US" altLang="zh-CN" sz="3200" kern="0" dirty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2.</a:t>
              </a:r>
              <a:r>
                <a:rPr lang="zh-CN" altLang="en-US" sz="3200" kern="0" dirty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钠的制取</a:t>
              </a:r>
              <a:endParaRPr lang="en-US" altLang="zh-CN" sz="3200" kern="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1025574" y="2116225"/>
              <a:ext cx="6965872" cy="7015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1" lang="en-US" altLang="zh-CN" sz="4000" kern="0" dirty="0">
                  <a:solidFill>
                    <a:srgbClr val="000000"/>
                  </a:solidFill>
                </a:rPr>
                <a:t>   </a:t>
              </a:r>
              <a:r>
                <a:rPr kumimoji="1" lang="en-US" altLang="zh-CN" kern="0" dirty="0">
                  <a:solidFill>
                    <a:srgbClr val="000000"/>
                  </a:solidFill>
                  <a:latin typeface="Arial" panose="020B0604020202020204" pitchFamily="34" charset="0"/>
                </a:rPr>
                <a:t>2NaCl           2 Na  + Cl</a:t>
              </a:r>
              <a:r>
                <a:rPr kumimoji="1" lang="en-US" altLang="zh-CN" kern="0" baseline="-25000" dirty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kumimoji="1" lang="en-US" altLang="zh-CN" kern="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582" name="Text Box 14"/>
            <p:cNvSpPr txBox="1">
              <a:spLocks noChangeArrowheads="1"/>
            </p:cNvSpPr>
            <p:nvPr/>
          </p:nvSpPr>
          <p:spPr bwMode="auto">
            <a:xfrm>
              <a:off x="1441549" y="1603648"/>
              <a:ext cx="400324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3200">
                  <a:solidFill>
                    <a:srgbClr val="FF0000"/>
                  </a:solidFill>
                  <a:latin typeface="Times New Roman" panose="02020603050405020304" pitchFamily="18" charset="0"/>
                </a:rPr>
                <a:t>电解熔融</a:t>
              </a:r>
              <a:r>
                <a:rPr kumimoji="1" lang="en-US" altLang="zh-CN" sz="3200">
                  <a:solidFill>
                    <a:srgbClr val="0070C0"/>
                  </a:solidFill>
                  <a:latin typeface="Times New Roman" panose="02020603050405020304" pitchFamily="18" charset="0"/>
                </a:rPr>
                <a:t>NaCl</a:t>
              </a:r>
              <a:endParaRPr kumimoji="1" lang="en-US" altLang="zh-CN" sz="3200">
                <a:solidFill>
                  <a:srgbClr val="0070C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2625756" y="2268605"/>
              <a:ext cx="538157" cy="16666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/>
            <a:lstStyle/>
            <a:p>
              <a:pPr algn="just" eaLnBrk="0" hangingPunct="0">
                <a:defRPr/>
              </a:pPr>
              <a:r>
                <a:rPr lang="zh-CN" altLang="en-US" sz="1600" kern="0" dirty="0">
                  <a:solidFill>
                    <a:srgbClr val="000000"/>
                  </a:solidFill>
                  <a:latin typeface="Arial" panose="020B0604020202020204" pitchFamily="34" charset="0"/>
                </a:rPr>
                <a:t>通电</a:t>
              </a:r>
              <a:endParaRPr lang="zh-CN" altLang="en-US" sz="1600" kern="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24584" name="Group 11"/>
            <p:cNvGrpSpPr/>
            <p:nvPr/>
          </p:nvGrpSpPr>
          <p:grpSpPr bwMode="auto">
            <a:xfrm>
              <a:off x="2548898" y="2497353"/>
              <a:ext cx="685800" cy="76201"/>
              <a:chOff x="1919" y="1781"/>
              <a:chExt cx="432" cy="48"/>
            </a:xfrm>
          </p:grpSpPr>
          <p:sp>
            <p:nvSpPr>
              <p:cNvPr id="15" name="Line 9"/>
              <p:cNvSpPr>
                <a:spLocks noChangeShapeType="1"/>
              </p:cNvSpPr>
              <p:nvPr/>
            </p:nvSpPr>
            <p:spPr bwMode="auto">
              <a:xfrm>
                <a:off x="1919" y="1829"/>
                <a:ext cx="432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" name="Line 10"/>
              <p:cNvSpPr>
                <a:spLocks noChangeShapeType="1"/>
              </p:cNvSpPr>
              <p:nvPr/>
            </p:nvSpPr>
            <p:spPr bwMode="auto">
              <a:xfrm>
                <a:off x="1919" y="1781"/>
                <a:ext cx="432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7" name="Line 12"/>
            <p:cNvSpPr>
              <a:spLocks noChangeShapeType="1"/>
            </p:cNvSpPr>
            <p:nvPr/>
          </p:nvSpPr>
          <p:spPr bwMode="auto">
            <a:xfrm flipV="1">
              <a:off x="5076829" y="2152733"/>
              <a:ext cx="0" cy="38095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zh-CN" altLang="en-US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24586" name="图片 2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6858" y="2708920"/>
              <a:ext cx="4181246" cy="3288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/>
          <p:cNvSpPr/>
          <p:nvPr/>
        </p:nvSpPr>
        <p:spPr>
          <a:xfrm>
            <a:off x="1524001" y="1"/>
            <a:ext cx="1547813" cy="354013"/>
          </a:xfrm>
          <a:prstGeom prst="roundRect">
            <a:avLst/>
          </a:prstGeom>
          <a:solidFill>
            <a:srgbClr val="0099CC"/>
          </a:solidFill>
          <a:ln w="25400" cap="flat" cmpd="sng" algn="ctr">
            <a:solidFill>
              <a:srgbClr val="0099CC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kern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反思与评价</a:t>
            </a:r>
            <a:endParaRPr lang="zh-CN" altLang="en-US" sz="2000" kern="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" name="AutoShape 10"/>
          <p:cNvSpPr>
            <a:spLocks noChangeArrowheads="1"/>
          </p:cNvSpPr>
          <p:nvPr/>
        </p:nvSpPr>
        <p:spPr bwMode="gray">
          <a:xfrm>
            <a:off x="4737101" y="476251"/>
            <a:ext cx="2151063" cy="43021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A886E0"/>
              </a:gs>
              <a:gs pos="100000">
                <a:srgbClr val="A886E0">
                  <a:gamma/>
                  <a:shade val="46275"/>
                  <a:invGamma/>
                </a:srgbClr>
              </a:gs>
            </a:gsLst>
            <a:lin ang="0" scaled="1"/>
          </a:gradFill>
          <a:ln w="38100">
            <a:solidFill>
              <a:srgbClr val="FFFFFF"/>
            </a:solidFill>
            <a:rou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kern="0" dirty="0">
                <a:solidFill>
                  <a:sysClr val="windowText" lastClr="000000"/>
                </a:solidFill>
                <a:latin typeface="Arial" panose="020B0604020202020204" pitchFamily="34" charset="0"/>
              </a:rPr>
              <a:t>归纳总结</a:t>
            </a:r>
            <a:endParaRPr lang="en-US" altLang="zh-CN" sz="2800" kern="0" dirty="0">
              <a:solidFill>
                <a:sysClr val="windowText" lastClr="000000"/>
              </a:solidFill>
              <a:latin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135188" y="1249364"/>
            <a:ext cx="4087812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宋体" panose="02010600030101010101" pitchFamily="2" charset="-122"/>
              </a:rPr>
              <a:t> </a:t>
            </a:r>
            <a:r>
              <a:rPr lang="en-US" altLang="zh-CN" sz="2800" kern="0" dirty="0">
                <a:solidFill>
                  <a:srgbClr val="00B0F0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2800" kern="0" dirty="0">
                <a:solidFill>
                  <a:srgbClr val="00B0F0"/>
                </a:solidFill>
                <a:latin typeface="宋体" panose="02010600030101010101" pitchFamily="2" charset="-122"/>
              </a:rPr>
              <a:t>、掌握钠的性质和用途</a:t>
            </a:r>
            <a:endParaRPr lang="zh-CN" altLang="en-US" sz="2800" b="0" kern="0" dirty="0">
              <a:solidFill>
                <a:srgbClr val="00B0F0"/>
              </a:solidFill>
              <a:latin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 bwMode="auto">
          <a:xfrm>
            <a:off x="1865313" y="2060576"/>
            <a:ext cx="8551862" cy="3802063"/>
            <a:chOff x="341323" y="2060848"/>
            <a:chExt cx="8551157" cy="3801022"/>
          </a:xfrm>
        </p:grpSpPr>
        <p:pic>
          <p:nvPicPr>
            <p:cNvPr id="25606" name="Picture 1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323" y="2060848"/>
              <a:ext cx="8551157" cy="3801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" name="文本框 2"/>
            <p:cNvSpPr txBox="1">
              <a:spLocks noChangeArrowheads="1"/>
            </p:cNvSpPr>
            <p:nvPr/>
          </p:nvSpPr>
          <p:spPr bwMode="auto">
            <a:xfrm>
              <a:off x="7327334" y="2951192"/>
              <a:ext cx="628598" cy="19230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just">
                <a:spcAft>
                  <a:spcPts val="0"/>
                </a:spcAft>
                <a:defRPr/>
              </a:pPr>
              <a:r>
                <a:rPr lang="en-US" sz="650" kern="100" dirty="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</a:rPr>
                <a:t>700-800</a:t>
              </a:r>
              <a:r>
                <a:rPr lang="en-US" sz="650" kern="100" baseline="30000" dirty="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</a:rPr>
                <a:t>0</a:t>
              </a:r>
              <a:r>
                <a:rPr lang="en-US" sz="650" kern="100" dirty="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</a:rPr>
                <a:t>C</a:t>
              </a:r>
              <a:endParaRPr lang="zh-CN" altLang="en-US" sz="1050" kern="100" dirty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</a:endParaRPr>
            </a:p>
          </p:txBody>
        </p:sp>
        <p:sp>
          <p:nvSpPr>
            <p:cNvPr id="62" name="等腰三角形 61"/>
            <p:cNvSpPr/>
            <p:nvPr/>
          </p:nvSpPr>
          <p:spPr>
            <a:xfrm>
              <a:off x="7435275" y="3752660"/>
              <a:ext cx="88893" cy="90463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"/>
          <p:cNvGrpSpPr/>
          <p:nvPr/>
        </p:nvGrpSpPr>
        <p:grpSpPr bwMode="auto">
          <a:xfrm>
            <a:off x="2566988" y="1916113"/>
            <a:ext cx="6559550" cy="4191000"/>
            <a:chOff x="1043608" y="2406350"/>
            <a:chExt cx="6559385" cy="4191002"/>
          </a:xfrm>
        </p:grpSpPr>
        <p:sp>
          <p:nvSpPr>
            <p:cNvPr id="44" name="椭圆 43"/>
            <p:cNvSpPr/>
            <p:nvPr/>
          </p:nvSpPr>
          <p:spPr>
            <a:xfrm>
              <a:off x="4077483" y="4051681"/>
              <a:ext cx="857256" cy="714380"/>
            </a:xfrm>
            <a:prstGeom prst="ellipse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200">
                <a:solidFill>
                  <a:srgbClr val="00B0F0"/>
                </a:solidFill>
              </a:endParaRPr>
            </a:p>
          </p:txBody>
        </p:sp>
        <p:grpSp>
          <p:nvGrpSpPr>
            <p:cNvPr id="3" name="Group 2"/>
            <p:cNvGrpSpPr/>
            <p:nvPr/>
          </p:nvGrpSpPr>
          <p:grpSpPr bwMode="auto">
            <a:xfrm>
              <a:off x="1043608" y="2406350"/>
              <a:ext cx="6559385" cy="4191002"/>
              <a:chOff x="0" y="0"/>
              <a:chExt cx="3744" cy="2592"/>
            </a:xfrm>
            <a:noFill/>
          </p:grpSpPr>
          <p:sp>
            <p:nvSpPr>
              <p:cNvPr id="53252" name="Rectangle 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744" cy="2592"/>
              </a:xfrm>
              <a:prstGeom prst="rect">
                <a:avLst/>
              </a:prstGeom>
              <a:grpFill/>
              <a:ln w="9525">
                <a:solidFill>
                  <a:schemeClr val="accent2">
                    <a:lumMod val="60000"/>
                    <a:lumOff val="40000"/>
                  </a:schemeClr>
                </a:solidFill>
                <a:miter lim="800000"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3200">
                  <a:solidFill>
                    <a:srgbClr val="00B0F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3253" name="未知"/>
              <p:cNvSpPr/>
              <p:nvPr/>
            </p:nvSpPr>
            <p:spPr bwMode="auto">
              <a:xfrm>
                <a:off x="920" y="186"/>
                <a:ext cx="2120" cy="2101"/>
              </a:xfrm>
              <a:custGeom>
                <a:avLst/>
                <a:gdLst>
                  <a:gd name="T0" fmla="*/ 49 w 2544"/>
                  <a:gd name="T1" fmla="*/ 24 h 2592"/>
                  <a:gd name="T2" fmla="*/ 56 w 2544"/>
                  <a:gd name="T3" fmla="*/ 0 h 2592"/>
                  <a:gd name="T4" fmla="*/ 63 w 2544"/>
                  <a:gd name="T5" fmla="*/ 26 h 2592"/>
                  <a:gd name="T6" fmla="*/ 95 w 2544"/>
                  <a:gd name="T7" fmla="*/ 10 h 2592"/>
                  <a:gd name="T8" fmla="*/ 76 w 2544"/>
                  <a:gd name="T9" fmla="*/ 31 h 2592"/>
                  <a:gd name="T10" fmla="*/ 114 w 2544"/>
                  <a:gd name="T11" fmla="*/ 31 h 2592"/>
                  <a:gd name="T12" fmla="*/ 78 w 2544"/>
                  <a:gd name="T13" fmla="*/ 40 h 2592"/>
                  <a:gd name="T14" fmla="*/ 110 w 2544"/>
                  <a:gd name="T15" fmla="*/ 57 h 2592"/>
                  <a:gd name="T16" fmla="*/ 68 w 2544"/>
                  <a:gd name="T17" fmla="*/ 47 h 2592"/>
                  <a:gd name="T18" fmla="*/ 78 w 2544"/>
                  <a:gd name="T19" fmla="*/ 71 h 2592"/>
                  <a:gd name="T20" fmla="*/ 59 w 2544"/>
                  <a:gd name="T21" fmla="*/ 52 h 2592"/>
                  <a:gd name="T22" fmla="*/ 39 w 2544"/>
                  <a:gd name="T23" fmla="*/ 73 h 2592"/>
                  <a:gd name="T24" fmla="*/ 45 w 2544"/>
                  <a:gd name="T25" fmla="*/ 46 h 2592"/>
                  <a:gd name="T26" fmla="*/ 7 w 2544"/>
                  <a:gd name="T27" fmla="*/ 55 h 2592"/>
                  <a:gd name="T28" fmla="*/ 37 w 2544"/>
                  <a:gd name="T29" fmla="*/ 40 h 2592"/>
                  <a:gd name="T30" fmla="*/ 0 w 2544"/>
                  <a:gd name="T31" fmla="*/ 31 h 2592"/>
                  <a:gd name="T32" fmla="*/ 41 w 2544"/>
                  <a:gd name="T33" fmla="*/ 31 h 2592"/>
                  <a:gd name="T34" fmla="*/ 19 w 2544"/>
                  <a:gd name="T35" fmla="*/ 10 h 2592"/>
                  <a:gd name="T36" fmla="*/ 49 w 2544"/>
                  <a:gd name="T37" fmla="*/ 24 h 259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544"/>
                  <a:gd name="T58" fmla="*/ 0 h 2592"/>
                  <a:gd name="T59" fmla="*/ 2544 w 2544"/>
                  <a:gd name="T60" fmla="*/ 2592 h 259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544" h="2592">
                    <a:moveTo>
                      <a:pt x="1104" y="864"/>
                    </a:moveTo>
                    <a:lnTo>
                      <a:pt x="1248" y="0"/>
                    </a:lnTo>
                    <a:lnTo>
                      <a:pt x="1392" y="912"/>
                    </a:lnTo>
                    <a:lnTo>
                      <a:pt x="2112" y="336"/>
                    </a:lnTo>
                    <a:lnTo>
                      <a:pt x="1680" y="1104"/>
                    </a:lnTo>
                    <a:lnTo>
                      <a:pt x="2544" y="1104"/>
                    </a:lnTo>
                    <a:lnTo>
                      <a:pt x="1728" y="1392"/>
                    </a:lnTo>
                    <a:lnTo>
                      <a:pt x="2448" y="2016"/>
                    </a:lnTo>
                    <a:lnTo>
                      <a:pt x="1536" y="1680"/>
                    </a:lnTo>
                    <a:lnTo>
                      <a:pt x="1728" y="2544"/>
                    </a:lnTo>
                    <a:lnTo>
                      <a:pt x="1296" y="1824"/>
                    </a:lnTo>
                    <a:lnTo>
                      <a:pt x="864" y="2592"/>
                    </a:lnTo>
                    <a:lnTo>
                      <a:pt x="1008" y="1632"/>
                    </a:lnTo>
                    <a:lnTo>
                      <a:pt x="144" y="1968"/>
                    </a:lnTo>
                    <a:lnTo>
                      <a:pt x="816" y="1392"/>
                    </a:lnTo>
                    <a:lnTo>
                      <a:pt x="0" y="1104"/>
                    </a:lnTo>
                    <a:lnTo>
                      <a:pt x="912" y="1104"/>
                    </a:lnTo>
                    <a:lnTo>
                      <a:pt x="432" y="336"/>
                    </a:lnTo>
                    <a:lnTo>
                      <a:pt x="1104" y="86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>
                    <a:lumMod val="60000"/>
                    <a:lumOff val="40000"/>
                  </a:schemeClr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3200">
                  <a:solidFill>
                    <a:srgbClr val="00B0F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3254" name="Line 5"/>
              <p:cNvSpPr>
                <a:spLocks noChangeShapeType="1"/>
              </p:cNvSpPr>
              <p:nvPr/>
            </p:nvSpPr>
            <p:spPr bwMode="auto">
              <a:xfrm>
                <a:off x="1617" y="2277"/>
                <a:ext cx="756" cy="0"/>
              </a:xfrm>
              <a:prstGeom prst="line">
                <a:avLst/>
              </a:prstGeom>
              <a:grpFill/>
              <a:ln w="9525">
                <a:solidFill>
                  <a:schemeClr val="accent2">
                    <a:lumMod val="60000"/>
                    <a:lumOff val="40000"/>
                  </a:schemeClr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3200">
                  <a:solidFill>
                    <a:srgbClr val="00B0F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3255" name="Line 6"/>
              <p:cNvSpPr>
                <a:spLocks noChangeShapeType="1"/>
              </p:cNvSpPr>
              <p:nvPr/>
            </p:nvSpPr>
            <p:spPr bwMode="auto">
              <a:xfrm rot="2400000" flipV="1">
                <a:off x="1022" y="1948"/>
                <a:ext cx="647" cy="169"/>
              </a:xfrm>
              <a:prstGeom prst="line">
                <a:avLst/>
              </a:prstGeom>
              <a:grpFill/>
              <a:ln w="9525">
                <a:solidFill>
                  <a:schemeClr val="accent2">
                    <a:lumMod val="60000"/>
                    <a:lumOff val="40000"/>
                  </a:schemeClr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3200">
                  <a:solidFill>
                    <a:srgbClr val="00B0F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3256" name="Line 7"/>
              <p:cNvSpPr>
                <a:spLocks noChangeShapeType="1"/>
              </p:cNvSpPr>
              <p:nvPr/>
            </p:nvSpPr>
            <p:spPr bwMode="auto">
              <a:xfrm rot="4800000" flipV="1">
                <a:off x="627" y="1418"/>
                <a:ext cx="739" cy="39"/>
              </a:xfrm>
              <a:prstGeom prst="line">
                <a:avLst/>
              </a:prstGeom>
              <a:grpFill/>
              <a:ln w="9525">
                <a:solidFill>
                  <a:schemeClr val="accent2">
                    <a:lumMod val="60000"/>
                    <a:lumOff val="40000"/>
                  </a:schemeClr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3200">
                  <a:solidFill>
                    <a:srgbClr val="00B0F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3257" name="Line 8"/>
              <p:cNvSpPr>
                <a:spLocks noChangeShapeType="1"/>
              </p:cNvSpPr>
              <p:nvPr/>
            </p:nvSpPr>
            <p:spPr bwMode="auto">
              <a:xfrm rot="7200000">
                <a:off x="728" y="756"/>
                <a:ext cx="746" cy="79"/>
              </a:xfrm>
              <a:prstGeom prst="line">
                <a:avLst/>
              </a:prstGeom>
              <a:grpFill/>
              <a:ln w="9525">
                <a:solidFill>
                  <a:schemeClr val="accent2">
                    <a:lumMod val="60000"/>
                    <a:lumOff val="40000"/>
                  </a:schemeClr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3200">
                  <a:solidFill>
                    <a:srgbClr val="00B0F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3258" name="Line 9"/>
              <p:cNvSpPr>
                <a:spLocks noChangeShapeType="1"/>
              </p:cNvSpPr>
              <p:nvPr/>
            </p:nvSpPr>
            <p:spPr bwMode="auto">
              <a:xfrm rot="9600000">
                <a:off x="1279" y="289"/>
                <a:ext cx="720" cy="38"/>
              </a:xfrm>
              <a:prstGeom prst="line">
                <a:avLst/>
              </a:prstGeom>
              <a:grpFill/>
              <a:ln w="9525">
                <a:solidFill>
                  <a:schemeClr val="accent2">
                    <a:lumMod val="60000"/>
                    <a:lumOff val="40000"/>
                  </a:schemeClr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3200">
                  <a:solidFill>
                    <a:srgbClr val="00B0F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3259" name="Line 10"/>
              <p:cNvSpPr>
                <a:spLocks noChangeShapeType="1"/>
              </p:cNvSpPr>
              <p:nvPr/>
            </p:nvSpPr>
            <p:spPr bwMode="auto">
              <a:xfrm rot="12000000" flipV="1">
                <a:off x="1958" y="295"/>
                <a:ext cx="717" cy="38"/>
              </a:xfrm>
              <a:prstGeom prst="line">
                <a:avLst/>
              </a:prstGeom>
              <a:grpFill/>
              <a:ln w="9525">
                <a:solidFill>
                  <a:schemeClr val="accent2">
                    <a:lumMod val="60000"/>
                    <a:lumOff val="40000"/>
                  </a:schemeClr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3200">
                  <a:solidFill>
                    <a:srgbClr val="00B0F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3260" name="Line 11"/>
              <p:cNvSpPr>
                <a:spLocks noChangeShapeType="1"/>
              </p:cNvSpPr>
              <p:nvPr/>
            </p:nvSpPr>
            <p:spPr bwMode="auto">
              <a:xfrm rot="14400000" flipV="1">
                <a:off x="2481" y="756"/>
                <a:ext cx="746" cy="79"/>
              </a:xfrm>
              <a:prstGeom prst="line">
                <a:avLst/>
              </a:prstGeom>
              <a:grpFill/>
              <a:ln w="9525">
                <a:solidFill>
                  <a:schemeClr val="accent2">
                    <a:lumMod val="60000"/>
                    <a:lumOff val="40000"/>
                  </a:schemeClr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3200">
                  <a:solidFill>
                    <a:srgbClr val="00B0F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3261" name="Line 12"/>
              <p:cNvSpPr>
                <a:spLocks noChangeShapeType="1"/>
              </p:cNvSpPr>
              <p:nvPr/>
            </p:nvSpPr>
            <p:spPr bwMode="auto">
              <a:xfrm rot="-4800000">
                <a:off x="2613" y="1445"/>
                <a:ext cx="735" cy="0"/>
              </a:xfrm>
              <a:prstGeom prst="line">
                <a:avLst/>
              </a:prstGeom>
              <a:grpFill/>
              <a:ln w="9525">
                <a:solidFill>
                  <a:schemeClr val="accent2">
                    <a:lumMod val="60000"/>
                    <a:lumOff val="40000"/>
                  </a:schemeClr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3200">
                  <a:solidFill>
                    <a:srgbClr val="00B0F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3262" name="Line 13"/>
              <p:cNvSpPr>
                <a:spLocks noChangeShapeType="1"/>
              </p:cNvSpPr>
              <p:nvPr/>
            </p:nvSpPr>
            <p:spPr bwMode="auto">
              <a:xfrm rot="19200000">
                <a:off x="2340" y="1955"/>
                <a:ext cx="621" cy="214"/>
              </a:xfrm>
              <a:prstGeom prst="line">
                <a:avLst/>
              </a:prstGeom>
              <a:grpFill/>
              <a:ln w="9525">
                <a:solidFill>
                  <a:schemeClr val="accent2">
                    <a:lumMod val="60000"/>
                    <a:lumOff val="40000"/>
                  </a:schemeClr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3200">
                  <a:solidFill>
                    <a:srgbClr val="00B0F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3263" name="Line 14"/>
              <p:cNvSpPr>
                <a:spLocks noChangeShapeType="1"/>
              </p:cNvSpPr>
              <p:nvPr/>
            </p:nvSpPr>
            <p:spPr bwMode="auto">
              <a:xfrm flipV="1">
                <a:off x="1632" y="1820"/>
                <a:ext cx="1320" cy="467"/>
              </a:xfrm>
              <a:prstGeom prst="line">
                <a:avLst/>
              </a:prstGeom>
              <a:grpFill/>
              <a:ln w="9525">
                <a:solidFill>
                  <a:schemeClr val="accent2">
                    <a:lumMod val="60000"/>
                    <a:lumOff val="40000"/>
                  </a:schemeClr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3200">
                  <a:solidFill>
                    <a:srgbClr val="00B0F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3264" name="Line 15"/>
              <p:cNvSpPr>
                <a:spLocks noChangeShapeType="1"/>
              </p:cNvSpPr>
              <p:nvPr/>
            </p:nvSpPr>
            <p:spPr bwMode="auto">
              <a:xfrm flipV="1">
                <a:off x="1632" y="1090"/>
                <a:ext cx="1385" cy="1197"/>
              </a:xfrm>
              <a:prstGeom prst="line">
                <a:avLst/>
              </a:prstGeom>
              <a:grpFill/>
              <a:ln w="9525">
                <a:solidFill>
                  <a:schemeClr val="accent2">
                    <a:lumMod val="60000"/>
                    <a:lumOff val="40000"/>
                  </a:schemeClr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3200">
                  <a:solidFill>
                    <a:srgbClr val="00B0F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3265" name="Line 16"/>
              <p:cNvSpPr>
                <a:spLocks noChangeShapeType="1"/>
              </p:cNvSpPr>
              <p:nvPr/>
            </p:nvSpPr>
            <p:spPr bwMode="auto">
              <a:xfrm flipH="1" flipV="1">
                <a:off x="1272" y="458"/>
                <a:ext cx="360" cy="1829"/>
              </a:xfrm>
              <a:prstGeom prst="line">
                <a:avLst/>
              </a:prstGeom>
              <a:grpFill/>
              <a:ln w="9525">
                <a:solidFill>
                  <a:schemeClr val="accent2">
                    <a:lumMod val="60000"/>
                    <a:lumOff val="40000"/>
                  </a:schemeClr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3200">
                  <a:solidFill>
                    <a:srgbClr val="00B0F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3266" name="Line 17"/>
              <p:cNvSpPr>
                <a:spLocks noChangeShapeType="1"/>
              </p:cNvSpPr>
              <p:nvPr/>
            </p:nvSpPr>
            <p:spPr bwMode="auto">
              <a:xfrm flipH="1" flipV="1">
                <a:off x="912" y="1081"/>
                <a:ext cx="720" cy="1206"/>
              </a:xfrm>
              <a:prstGeom prst="line">
                <a:avLst/>
              </a:prstGeom>
              <a:grpFill/>
              <a:ln w="9525">
                <a:solidFill>
                  <a:schemeClr val="accent2">
                    <a:lumMod val="60000"/>
                    <a:lumOff val="40000"/>
                  </a:schemeClr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3200">
                  <a:solidFill>
                    <a:srgbClr val="00B0F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3267" name="Line 18"/>
              <p:cNvSpPr>
                <a:spLocks noChangeShapeType="1"/>
              </p:cNvSpPr>
              <p:nvPr/>
            </p:nvSpPr>
            <p:spPr bwMode="auto">
              <a:xfrm flipH="1">
                <a:off x="2365" y="1090"/>
                <a:ext cx="652" cy="1178"/>
              </a:xfrm>
              <a:prstGeom prst="line">
                <a:avLst/>
              </a:prstGeom>
              <a:grpFill/>
              <a:ln w="9525">
                <a:solidFill>
                  <a:schemeClr val="accent2">
                    <a:lumMod val="60000"/>
                    <a:lumOff val="40000"/>
                  </a:schemeClr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3200">
                  <a:solidFill>
                    <a:srgbClr val="00B0F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3268" name="Line 19"/>
              <p:cNvSpPr>
                <a:spLocks noChangeShapeType="1"/>
              </p:cNvSpPr>
              <p:nvPr/>
            </p:nvSpPr>
            <p:spPr bwMode="auto">
              <a:xfrm flipV="1">
                <a:off x="2352" y="458"/>
                <a:ext cx="320" cy="1829"/>
              </a:xfrm>
              <a:prstGeom prst="line">
                <a:avLst/>
              </a:prstGeom>
              <a:grpFill/>
              <a:ln w="9525">
                <a:solidFill>
                  <a:schemeClr val="accent2">
                    <a:lumMod val="60000"/>
                    <a:lumOff val="40000"/>
                  </a:schemeClr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3200">
                  <a:solidFill>
                    <a:srgbClr val="00B0F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3269" name="Line 20"/>
              <p:cNvSpPr>
                <a:spLocks noChangeShapeType="1"/>
              </p:cNvSpPr>
              <p:nvPr/>
            </p:nvSpPr>
            <p:spPr bwMode="auto">
              <a:xfrm flipH="1" flipV="1">
                <a:off x="1032" y="1781"/>
                <a:ext cx="1320" cy="506"/>
              </a:xfrm>
              <a:prstGeom prst="line">
                <a:avLst/>
              </a:prstGeom>
              <a:grpFill/>
              <a:ln w="9525">
                <a:solidFill>
                  <a:schemeClr val="accent2">
                    <a:lumMod val="60000"/>
                    <a:lumOff val="40000"/>
                  </a:schemeClr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3200">
                  <a:solidFill>
                    <a:srgbClr val="00B0F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3270" name="Line 21"/>
              <p:cNvSpPr>
                <a:spLocks noChangeShapeType="1"/>
              </p:cNvSpPr>
              <p:nvPr/>
            </p:nvSpPr>
            <p:spPr bwMode="auto">
              <a:xfrm flipH="1" flipV="1">
                <a:off x="912" y="1081"/>
                <a:ext cx="1440" cy="1206"/>
              </a:xfrm>
              <a:prstGeom prst="line">
                <a:avLst/>
              </a:prstGeom>
              <a:grpFill/>
              <a:ln w="9525">
                <a:solidFill>
                  <a:schemeClr val="accent2">
                    <a:lumMod val="60000"/>
                    <a:lumOff val="40000"/>
                  </a:schemeClr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3200">
                  <a:solidFill>
                    <a:srgbClr val="00B0F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3271" name="Line 22"/>
              <p:cNvSpPr>
                <a:spLocks noChangeShapeType="1"/>
              </p:cNvSpPr>
              <p:nvPr/>
            </p:nvSpPr>
            <p:spPr bwMode="auto">
              <a:xfrm flipH="1" flipV="1">
                <a:off x="1032" y="1781"/>
                <a:ext cx="1880" cy="39"/>
              </a:xfrm>
              <a:prstGeom prst="line">
                <a:avLst/>
              </a:prstGeom>
              <a:grpFill/>
              <a:ln w="9525">
                <a:solidFill>
                  <a:schemeClr val="accent2">
                    <a:lumMod val="60000"/>
                    <a:lumOff val="40000"/>
                  </a:schemeClr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3200">
                  <a:solidFill>
                    <a:srgbClr val="00B0F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3272" name="Line 23"/>
              <p:cNvSpPr>
                <a:spLocks noChangeShapeType="1"/>
              </p:cNvSpPr>
              <p:nvPr/>
            </p:nvSpPr>
            <p:spPr bwMode="auto">
              <a:xfrm flipH="1" flipV="1">
                <a:off x="1952" y="186"/>
                <a:ext cx="960" cy="1595"/>
              </a:xfrm>
              <a:prstGeom prst="line">
                <a:avLst/>
              </a:prstGeom>
              <a:grpFill/>
              <a:ln w="9525">
                <a:solidFill>
                  <a:schemeClr val="accent2">
                    <a:lumMod val="60000"/>
                    <a:lumOff val="40000"/>
                  </a:schemeClr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3200">
                  <a:solidFill>
                    <a:srgbClr val="00B0F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3273" name="Line 24"/>
              <p:cNvSpPr>
                <a:spLocks noChangeShapeType="1"/>
              </p:cNvSpPr>
              <p:nvPr/>
            </p:nvSpPr>
            <p:spPr bwMode="auto">
              <a:xfrm flipH="1" flipV="1">
                <a:off x="2672" y="458"/>
                <a:ext cx="280" cy="1362"/>
              </a:xfrm>
              <a:prstGeom prst="line">
                <a:avLst/>
              </a:prstGeom>
              <a:grpFill/>
              <a:ln w="9525">
                <a:solidFill>
                  <a:schemeClr val="accent2">
                    <a:lumMod val="60000"/>
                    <a:lumOff val="40000"/>
                  </a:schemeClr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3200">
                  <a:solidFill>
                    <a:srgbClr val="00B0F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3274" name="Line 25"/>
              <p:cNvSpPr>
                <a:spLocks noChangeShapeType="1"/>
              </p:cNvSpPr>
              <p:nvPr/>
            </p:nvSpPr>
            <p:spPr bwMode="auto">
              <a:xfrm flipH="1" flipV="1">
                <a:off x="1992" y="224"/>
                <a:ext cx="1040" cy="857"/>
              </a:xfrm>
              <a:prstGeom prst="line">
                <a:avLst/>
              </a:prstGeom>
              <a:grpFill/>
              <a:ln w="9525">
                <a:solidFill>
                  <a:schemeClr val="accent2">
                    <a:lumMod val="60000"/>
                    <a:lumOff val="40000"/>
                  </a:schemeClr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3200">
                  <a:solidFill>
                    <a:srgbClr val="00B0F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3275" name="Line 26"/>
              <p:cNvSpPr>
                <a:spLocks noChangeShapeType="1"/>
              </p:cNvSpPr>
              <p:nvPr/>
            </p:nvSpPr>
            <p:spPr bwMode="auto">
              <a:xfrm flipV="1">
                <a:off x="912" y="458"/>
                <a:ext cx="1760" cy="623"/>
              </a:xfrm>
              <a:prstGeom prst="line">
                <a:avLst/>
              </a:prstGeom>
              <a:grpFill/>
              <a:ln w="9525">
                <a:solidFill>
                  <a:schemeClr val="accent2">
                    <a:lumMod val="60000"/>
                    <a:lumOff val="40000"/>
                  </a:schemeClr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3200">
                  <a:solidFill>
                    <a:srgbClr val="00B0F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3276" name="Line 27"/>
              <p:cNvSpPr>
                <a:spLocks noChangeShapeType="1"/>
              </p:cNvSpPr>
              <p:nvPr/>
            </p:nvSpPr>
            <p:spPr bwMode="auto">
              <a:xfrm flipV="1">
                <a:off x="912" y="224"/>
                <a:ext cx="1040" cy="857"/>
              </a:xfrm>
              <a:prstGeom prst="line">
                <a:avLst/>
              </a:prstGeom>
              <a:grpFill/>
              <a:ln w="9525">
                <a:solidFill>
                  <a:schemeClr val="accent2">
                    <a:lumMod val="60000"/>
                    <a:lumOff val="40000"/>
                  </a:schemeClr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3200">
                  <a:solidFill>
                    <a:srgbClr val="00B0F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3277" name="Line 28"/>
              <p:cNvSpPr>
                <a:spLocks noChangeShapeType="1"/>
              </p:cNvSpPr>
              <p:nvPr/>
            </p:nvSpPr>
            <p:spPr bwMode="auto">
              <a:xfrm flipH="1" flipV="1">
                <a:off x="1272" y="458"/>
                <a:ext cx="1745" cy="632"/>
              </a:xfrm>
              <a:prstGeom prst="line">
                <a:avLst/>
              </a:prstGeom>
              <a:grpFill/>
              <a:ln w="9525">
                <a:solidFill>
                  <a:schemeClr val="accent2">
                    <a:lumMod val="60000"/>
                    <a:lumOff val="40000"/>
                  </a:schemeClr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3200">
                  <a:solidFill>
                    <a:srgbClr val="00B0F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3278" name="Line 29"/>
              <p:cNvSpPr>
                <a:spLocks noChangeShapeType="1"/>
              </p:cNvSpPr>
              <p:nvPr/>
            </p:nvSpPr>
            <p:spPr bwMode="auto">
              <a:xfrm>
                <a:off x="1312" y="458"/>
                <a:ext cx="1320" cy="0"/>
              </a:xfrm>
              <a:prstGeom prst="line">
                <a:avLst/>
              </a:prstGeom>
              <a:grpFill/>
              <a:ln w="9525">
                <a:solidFill>
                  <a:schemeClr val="accent2">
                    <a:lumMod val="60000"/>
                    <a:lumOff val="40000"/>
                  </a:schemeClr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3200">
                  <a:solidFill>
                    <a:srgbClr val="00B0F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3279" name="Line 30"/>
              <p:cNvSpPr>
                <a:spLocks noChangeShapeType="1"/>
              </p:cNvSpPr>
              <p:nvPr/>
            </p:nvSpPr>
            <p:spPr bwMode="auto">
              <a:xfrm flipV="1">
                <a:off x="1032" y="497"/>
                <a:ext cx="240" cy="1284"/>
              </a:xfrm>
              <a:prstGeom prst="line">
                <a:avLst/>
              </a:prstGeom>
              <a:grpFill/>
              <a:ln w="9525">
                <a:solidFill>
                  <a:schemeClr val="accent2">
                    <a:lumMod val="60000"/>
                    <a:lumOff val="40000"/>
                  </a:schemeClr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3200">
                  <a:solidFill>
                    <a:srgbClr val="00B0F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3280" name="Line 31"/>
              <p:cNvSpPr>
                <a:spLocks noChangeShapeType="1"/>
              </p:cNvSpPr>
              <p:nvPr/>
            </p:nvSpPr>
            <p:spPr bwMode="auto">
              <a:xfrm flipV="1">
                <a:off x="1032" y="224"/>
                <a:ext cx="920" cy="1557"/>
              </a:xfrm>
              <a:prstGeom prst="line">
                <a:avLst/>
              </a:prstGeom>
              <a:grpFill/>
              <a:ln w="9525">
                <a:solidFill>
                  <a:schemeClr val="accent2">
                    <a:lumMod val="60000"/>
                    <a:lumOff val="40000"/>
                  </a:schemeClr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3200">
                  <a:solidFill>
                    <a:srgbClr val="00B0F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3281" name="未知"/>
              <p:cNvSpPr/>
              <p:nvPr/>
            </p:nvSpPr>
            <p:spPr bwMode="auto">
              <a:xfrm>
                <a:off x="1592" y="886"/>
                <a:ext cx="760" cy="778"/>
              </a:xfrm>
              <a:custGeom>
                <a:avLst/>
                <a:gdLst>
                  <a:gd name="T0" fmla="*/ 9 w 912"/>
                  <a:gd name="T1" fmla="*/ 18 h 960"/>
                  <a:gd name="T2" fmla="*/ 0 w 912"/>
                  <a:gd name="T3" fmla="*/ 15 h 960"/>
                  <a:gd name="T4" fmla="*/ 9 w 912"/>
                  <a:gd name="T5" fmla="*/ 11 h 960"/>
                  <a:gd name="T6" fmla="*/ 5 w 912"/>
                  <a:gd name="T7" fmla="*/ 6 h 960"/>
                  <a:gd name="T8" fmla="*/ 13 w 912"/>
                  <a:gd name="T9" fmla="*/ 6 h 960"/>
                  <a:gd name="T10" fmla="*/ 13 w 912"/>
                  <a:gd name="T11" fmla="*/ 0 h 960"/>
                  <a:gd name="T12" fmla="*/ 19 w 912"/>
                  <a:gd name="T13" fmla="*/ 4 h 960"/>
                  <a:gd name="T14" fmla="*/ 27 w 912"/>
                  <a:gd name="T15" fmla="*/ 2 h 960"/>
                  <a:gd name="T16" fmla="*/ 28 w 912"/>
                  <a:gd name="T17" fmla="*/ 6 h 960"/>
                  <a:gd name="T18" fmla="*/ 40 w 912"/>
                  <a:gd name="T19" fmla="*/ 6 h 960"/>
                  <a:gd name="T20" fmla="*/ 34 w 912"/>
                  <a:gd name="T21" fmla="*/ 12 h 960"/>
                  <a:gd name="T22" fmla="*/ 41 w 912"/>
                  <a:gd name="T23" fmla="*/ 15 h 960"/>
                  <a:gd name="T24" fmla="*/ 30 w 912"/>
                  <a:gd name="T25" fmla="*/ 18 h 960"/>
                  <a:gd name="T26" fmla="*/ 33 w 912"/>
                  <a:gd name="T27" fmla="*/ 23 h 960"/>
                  <a:gd name="T28" fmla="*/ 27 w 912"/>
                  <a:gd name="T29" fmla="*/ 22 h 960"/>
                  <a:gd name="T30" fmla="*/ 23 w 912"/>
                  <a:gd name="T31" fmla="*/ 27 h 960"/>
                  <a:gd name="T32" fmla="*/ 16 w 912"/>
                  <a:gd name="T33" fmla="*/ 20 h 960"/>
                  <a:gd name="T34" fmla="*/ 9 w 912"/>
                  <a:gd name="T35" fmla="*/ 22 h 960"/>
                  <a:gd name="T36" fmla="*/ 9 w 912"/>
                  <a:gd name="T37" fmla="*/ 18 h 96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912"/>
                  <a:gd name="T58" fmla="*/ 0 h 960"/>
                  <a:gd name="T59" fmla="*/ 912 w 912"/>
                  <a:gd name="T60" fmla="*/ 960 h 96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912" h="960">
                    <a:moveTo>
                      <a:pt x="192" y="624"/>
                    </a:moveTo>
                    <a:lnTo>
                      <a:pt x="0" y="528"/>
                    </a:lnTo>
                    <a:lnTo>
                      <a:pt x="192" y="384"/>
                    </a:lnTo>
                    <a:lnTo>
                      <a:pt x="96" y="240"/>
                    </a:lnTo>
                    <a:lnTo>
                      <a:pt x="288" y="240"/>
                    </a:lnTo>
                    <a:lnTo>
                      <a:pt x="288" y="0"/>
                    </a:lnTo>
                    <a:lnTo>
                      <a:pt x="432" y="144"/>
                    </a:lnTo>
                    <a:lnTo>
                      <a:pt x="576" y="48"/>
                    </a:lnTo>
                    <a:lnTo>
                      <a:pt x="624" y="240"/>
                    </a:lnTo>
                    <a:lnTo>
                      <a:pt x="864" y="240"/>
                    </a:lnTo>
                    <a:lnTo>
                      <a:pt x="768" y="432"/>
                    </a:lnTo>
                    <a:lnTo>
                      <a:pt x="912" y="528"/>
                    </a:lnTo>
                    <a:lnTo>
                      <a:pt x="672" y="624"/>
                    </a:lnTo>
                    <a:lnTo>
                      <a:pt x="720" y="816"/>
                    </a:lnTo>
                    <a:lnTo>
                      <a:pt x="576" y="768"/>
                    </a:lnTo>
                    <a:lnTo>
                      <a:pt x="480" y="960"/>
                    </a:lnTo>
                    <a:lnTo>
                      <a:pt x="336" y="720"/>
                    </a:lnTo>
                    <a:lnTo>
                      <a:pt x="192" y="768"/>
                    </a:lnTo>
                    <a:lnTo>
                      <a:pt x="192" y="62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>
                    <a:lumMod val="60000"/>
                    <a:lumOff val="40000"/>
                  </a:schemeClr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3200">
                  <a:solidFill>
                    <a:srgbClr val="00B0F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3282" name="Oval 33"/>
              <p:cNvSpPr>
                <a:spLocks noChangeArrowheads="1"/>
              </p:cNvSpPr>
              <p:nvPr/>
            </p:nvSpPr>
            <p:spPr bwMode="auto">
              <a:xfrm>
                <a:off x="1741" y="1003"/>
                <a:ext cx="480" cy="467"/>
              </a:xfrm>
              <a:prstGeom prst="ellipse">
                <a:avLst/>
              </a:prstGeom>
              <a:grpFill/>
              <a:ln w="9525">
                <a:solidFill>
                  <a:schemeClr val="accent2">
                    <a:lumMod val="60000"/>
                    <a:lumOff val="40000"/>
                  </a:schemeClr>
                </a:solidFill>
                <a:rou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zh-CN" altLang="en-US" sz="2800" dirty="0">
                    <a:solidFill>
                      <a:srgbClr val="FFFF00"/>
                    </a:solidFill>
                    <a:latin typeface="Arial" panose="020B0604020202020204" pitchFamily="34" charset="0"/>
                    <a:ea typeface="黑体" panose="02010609060101010101" pitchFamily="2" charset="-122"/>
                  </a:rPr>
                  <a:t>问题</a:t>
                </a:r>
                <a:endParaRPr lang="zh-CN" altLang="en-US" sz="2800" dirty="0">
                  <a:solidFill>
                    <a:srgbClr val="FFFF00"/>
                  </a:solidFill>
                  <a:latin typeface="Arial" panose="020B0604020202020204" pitchFamily="34" charset="0"/>
                  <a:ea typeface="黑体" panose="02010609060101010101" pitchFamily="2" charset="-122"/>
                </a:endParaRPr>
              </a:p>
            </p:txBody>
          </p:sp>
          <p:sp>
            <p:nvSpPr>
              <p:cNvPr id="53283" name="Text Box 34"/>
              <p:cNvSpPr txBox="1">
                <a:spLocks noChangeArrowheads="1"/>
              </p:cNvSpPr>
              <p:nvPr/>
            </p:nvSpPr>
            <p:spPr bwMode="auto">
              <a:xfrm>
                <a:off x="1776" y="0"/>
                <a:ext cx="560" cy="247"/>
              </a:xfrm>
              <a:prstGeom prst="rect">
                <a:avLst/>
              </a:prstGeom>
              <a:grpFill/>
              <a:ln w="9525">
                <a:solidFill>
                  <a:schemeClr val="accent2">
                    <a:lumMod val="60000"/>
                    <a:lumOff val="40000"/>
                  </a:schemeClr>
                </a:solidFill>
                <a:miter lim="800000"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zh-CN" altLang="en-US" sz="2000" dirty="0">
                    <a:solidFill>
                      <a:srgbClr val="00B0F0"/>
                    </a:solidFill>
                    <a:latin typeface="黑体" panose="02010609060101010101" pitchFamily="2" charset="-122"/>
                    <a:ea typeface="黑体" panose="02010609060101010101" pitchFamily="2" charset="-122"/>
                  </a:rPr>
                  <a:t>观察</a:t>
                </a:r>
                <a:endParaRPr lang="zh-CN" altLang="en-US" sz="2000" dirty="0">
                  <a:solidFill>
                    <a:srgbClr val="00B0F0"/>
                  </a:solidFill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</p:txBody>
          </p:sp>
          <p:sp>
            <p:nvSpPr>
              <p:cNvPr id="53284" name="Text Box 35"/>
              <p:cNvSpPr txBox="1">
                <a:spLocks noChangeArrowheads="1"/>
              </p:cNvSpPr>
              <p:nvPr/>
            </p:nvSpPr>
            <p:spPr bwMode="auto">
              <a:xfrm>
                <a:off x="2665" y="156"/>
                <a:ext cx="760" cy="247"/>
              </a:xfrm>
              <a:prstGeom prst="rect">
                <a:avLst/>
              </a:prstGeom>
              <a:grpFill/>
              <a:ln w="9525">
                <a:solidFill>
                  <a:schemeClr val="accent2">
                    <a:lumMod val="60000"/>
                    <a:lumOff val="40000"/>
                  </a:schemeClr>
                </a:solidFill>
                <a:miter lim="800000"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zh-CN" altLang="en-US" sz="2000" dirty="0">
                    <a:solidFill>
                      <a:srgbClr val="00B0F0"/>
                    </a:solidFill>
                    <a:latin typeface="黑体" panose="02010609060101010101" pitchFamily="2" charset="-122"/>
                    <a:ea typeface="黑体" panose="02010609060101010101" pitchFamily="2" charset="-122"/>
                  </a:rPr>
                  <a:t>提出问题</a:t>
                </a:r>
                <a:endParaRPr lang="zh-CN" altLang="en-US" sz="2000" dirty="0">
                  <a:solidFill>
                    <a:srgbClr val="00B0F0"/>
                  </a:solidFill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</p:txBody>
          </p:sp>
          <p:sp>
            <p:nvSpPr>
              <p:cNvPr id="53285" name="Text Box 36"/>
              <p:cNvSpPr txBox="1">
                <a:spLocks noChangeArrowheads="1"/>
              </p:cNvSpPr>
              <p:nvPr/>
            </p:nvSpPr>
            <p:spPr bwMode="auto">
              <a:xfrm>
                <a:off x="2979" y="1003"/>
                <a:ext cx="760" cy="247"/>
              </a:xfrm>
              <a:prstGeom prst="rect">
                <a:avLst/>
              </a:prstGeom>
              <a:grpFill/>
              <a:ln w="9525">
                <a:solidFill>
                  <a:schemeClr val="accent2">
                    <a:lumMod val="60000"/>
                    <a:lumOff val="40000"/>
                  </a:schemeClr>
                </a:solidFill>
                <a:miter lim="800000"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zh-CN" altLang="en-US" sz="2000" dirty="0">
                    <a:solidFill>
                      <a:srgbClr val="00B0F0"/>
                    </a:solidFill>
                    <a:latin typeface="黑体" panose="02010609060101010101" pitchFamily="2" charset="-122"/>
                    <a:ea typeface="黑体" panose="02010609060101010101" pitchFamily="2" charset="-122"/>
                  </a:rPr>
                  <a:t>形成假设</a:t>
                </a:r>
                <a:endParaRPr lang="zh-CN" altLang="en-US" sz="2000" dirty="0">
                  <a:solidFill>
                    <a:srgbClr val="00B0F0"/>
                  </a:solidFill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</p:txBody>
          </p:sp>
          <p:sp>
            <p:nvSpPr>
              <p:cNvPr id="53286" name="Text Box 37"/>
              <p:cNvSpPr txBox="1">
                <a:spLocks noChangeArrowheads="1"/>
              </p:cNvSpPr>
              <p:nvPr/>
            </p:nvSpPr>
            <p:spPr bwMode="auto">
              <a:xfrm>
                <a:off x="2936" y="1761"/>
                <a:ext cx="760" cy="247"/>
              </a:xfrm>
              <a:prstGeom prst="rect">
                <a:avLst/>
              </a:prstGeom>
              <a:grpFill/>
              <a:ln w="9525">
                <a:solidFill>
                  <a:schemeClr val="accent2">
                    <a:lumMod val="60000"/>
                    <a:lumOff val="40000"/>
                  </a:schemeClr>
                </a:solidFill>
                <a:miter lim="800000"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zh-CN" altLang="en-US" sz="2000" dirty="0">
                    <a:solidFill>
                      <a:srgbClr val="00B0F0"/>
                    </a:solidFill>
                    <a:latin typeface="黑体" panose="02010609060101010101" pitchFamily="2" charset="-122"/>
                    <a:ea typeface="黑体" panose="02010609060101010101" pitchFamily="2" charset="-122"/>
                  </a:rPr>
                  <a:t>确定问题</a:t>
                </a:r>
                <a:endParaRPr lang="zh-CN" altLang="en-US" sz="2000" dirty="0">
                  <a:solidFill>
                    <a:srgbClr val="00B0F0"/>
                  </a:solidFill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</p:txBody>
          </p:sp>
          <p:sp>
            <p:nvSpPr>
              <p:cNvPr id="53287" name="Text Box 38"/>
              <p:cNvSpPr txBox="1">
                <a:spLocks noChangeArrowheads="1"/>
              </p:cNvSpPr>
              <p:nvPr/>
            </p:nvSpPr>
            <p:spPr bwMode="auto">
              <a:xfrm>
                <a:off x="2361" y="2269"/>
                <a:ext cx="760" cy="247"/>
              </a:xfrm>
              <a:prstGeom prst="rect">
                <a:avLst/>
              </a:prstGeom>
              <a:grpFill/>
              <a:ln w="9525">
                <a:solidFill>
                  <a:schemeClr val="accent2">
                    <a:lumMod val="60000"/>
                    <a:lumOff val="40000"/>
                  </a:schemeClr>
                </a:solidFill>
                <a:miter lim="800000"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zh-CN" altLang="en-US" sz="2000">
                    <a:solidFill>
                      <a:srgbClr val="00B0F0"/>
                    </a:solidFill>
                    <a:latin typeface="黑体" panose="02010609060101010101" pitchFamily="2" charset="-122"/>
                    <a:ea typeface="黑体" panose="02010609060101010101" pitchFamily="2" charset="-122"/>
                  </a:rPr>
                  <a:t>进行实验</a:t>
                </a:r>
                <a:endParaRPr lang="zh-CN" altLang="en-US" sz="2000">
                  <a:solidFill>
                    <a:srgbClr val="00B0F0"/>
                  </a:solidFill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</p:txBody>
          </p:sp>
          <p:sp>
            <p:nvSpPr>
              <p:cNvPr id="53288" name="Text Box 39"/>
              <p:cNvSpPr txBox="1">
                <a:spLocks noChangeArrowheads="1"/>
              </p:cNvSpPr>
              <p:nvPr/>
            </p:nvSpPr>
            <p:spPr bwMode="auto">
              <a:xfrm>
                <a:off x="1018" y="2268"/>
                <a:ext cx="760" cy="247"/>
              </a:xfrm>
              <a:prstGeom prst="rect">
                <a:avLst/>
              </a:prstGeom>
              <a:grpFill/>
              <a:ln w="9525">
                <a:solidFill>
                  <a:schemeClr val="accent2">
                    <a:lumMod val="60000"/>
                    <a:lumOff val="40000"/>
                  </a:schemeClr>
                </a:solidFill>
                <a:miter lim="800000"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zh-CN" altLang="en-US" sz="2000">
                    <a:solidFill>
                      <a:srgbClr val="00B0F0"/>
                    </a:solidFill>
                    <a:latin typeface="黑体" panose="02010609060101010101" pitchFamily="2" charset="-122"/>
                    <a:ea typeface="黑体" panose="02010609060101010101" pitchFamily="2" charset="-122"/>
                  </a:rPr>
                  <a:t>收集证据</a:t>
                </a:r>
                <a:endParaRPr lang="zh-CN" altLang="en-US" sz="2000">
                  <a:solidFill>
                    <a:srgbClr val="00B0F0"/>
                  </a:solidFill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</p:txBody>
          </p:sp>
          <p:sp>
            <p:nvSpPr>
              <p:cNvPr id="53289" name="Text Box 40"/>
              <p:cNvSpPr txBox="1">
                <a:spLocks noChangeArrowheads="1"/>
              </p:cNvSpPr>
              <p:nvPr/>
            </p:nvSpPr>
            <p:spPr bwMode="auto">
              <a:xfrm>
                <a:off x="43" y="1724"/>
                <a:ext cx="1024" cy="247"/>
              </a:xfrm>
              <a:prstGeom prst="rect">
                <a:avLst/>
              </a:prstGeom>
              <a:grpFill/>
              <a:ln w="9525">
                <a:solidFill>
                  <a:schemeClr val="accent2">
                    <a:lumMod val="60000"/>
                    <a:lumOff val="40000"/>
                  </a:schemeClr>
                </a:solidFill>
                <a:miter lim="800000"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zh-CN" altLang="en-US" sz="2000">
                    <a:solidFill>
                      <a:srgbClr val="00B0F0"/>
                    </a:solidFill>
                    <a:latin typeface="黑体" panose="02010609060101010101" pitchFamily="2" charset="-122"/>
                    <a:ea typeface="黑体" panose="02010609060101010101" pitchFamily="2" charset="-122"/>
                  </a:rPr>
                  <a:t>表达与交流</a:t>
                </a:r>
                <a:endParaRPr lang="zh-CN" altLang="en-US" sz="2000">
                  <a:solidFill>
                    <a:srgbClr val="00B0F0"/>
                  </a:solidFill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</p:txBody>
          </p:sp>
          <p:sp>
            <p:nvSpPr>
              <p:cNvPr id="53290" name="Text Box 41"/>
              <p:cNvSpPr txBox="1">
                <a:spLocks noChangeArrowheads="1"/>
              </p:cNvSpPr>
              <p:nvPr/>
            </p:nvSpPr>
            <p:spPr bwMode="auto">
              <a:xfrm>
                <a:off x="0" y="1003"/>
                <a:ext cx="952" cy="247"/>
              </a:xfrm>
              <a:prstGeom prst="rect">
                <a:avLst/>
              </a:prstGeom>
              <a:grpFill/>
              <a:ln w="9525">
                <a:solidFill>
                  <a:schemeClr val="accent2">
                    <a:lumMod val="60000"/>
                    <a:lumOff val="40000"/>
                  </a:schemeClr>
                </a:solidFill>
                <a:miter lim="800000"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zh-CN" altLang="en-US" sz="2000">
                    <a:solidFill>
                      <a:srgbClr val="00B0F0"/>
                    </a:solidFill>
                    <a:latin typeface="黑体" panose="02010609060101010101" pitchFamily="2" charset="-122"/>
                    <a:ea typeface="黑体" panose="02010609060101010101" pitchFamily="2" charset="-122"/>
                  </a:rPr>
                  <a:t>反思与评价</a:t>
                </a:r>
                <a:endParaRPr lang="zh-CN" altLang="en-US" sz="2000">
                  <a:solidFill>
                    <a:srgbClr val="00B0F0"/>
                  </a:solidFill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</p:txBody>
          </p:sp>
          <p:sp>
            <p:nvSpPr>
              <p:cNvPr id="53291" name="Text Box 42"/>
              <p:cNvSpPr txBox="1">
                <a:spLocks noChangeArrowheads="1"/>
              </p:cNvSpPr>
              <p:nvPr/>
            </p:nvSpPr>
            <p:spPr bwMode="auto">
              <a:xfrm>
                <a:off x="321" y="147"/>
                <a:ext cx="984" cy="247"/>
              </a:xfrm>
              <a:prstGeom prst="rect">
                <a:avLst/>
              </a:prstGeom>
              <a:grpFill/>
              <a:ln w="9525">
                <a:solidFill>
                  <a:schemeClr val="accent2">
                    <a:lumMod val="60000"/>
                    <a:lumOff val="40000"/>
                  </a:schemeClr>
                </a:solidFill>
                <a:miter lim="800000"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zh-CN" altLang="en-US" sz="2000" dirty="0">
                    <a:solidFill>
                      <a:srgbClr val="00B0F0"/>
                    </a:solidFill>
                    <a:latin typeface="黑体" panose="02010609060101010101" pitchFamily="2" charset="-122"/>
                    <a:ea typeface="黑体" panose="02010609060101010101" pitchFamily="2" charset="-122"/>
                  </a:rPr>
                  <a:t>解释与结论</a:t>
                </a:r>
                <a:endParaRPr lang="zh-CN" altLang="en-US" sz="2000" dirty="0">
                  <a:solidFill>
                    <a:srgbClr val="00B0F0"/>
                  </a:solidFill>
                  <a:latin typeface="黑体" panose="02010609060101010101" pitchFamily="2" charset="-122"/>
                  <a:ea typeface="黑体" panose="02010609060101010101" pitchFamily="2" charset="-122"/>
                </a:endParaRPr>
              </a:p>
            </p:txBody>
          </p:sp>
        </p:grpSp>
      </p:grpSp>
      <p:sp>
        <p:nvSpPr>
          <p:cNvPr id="26627" name="Rectangle 43"/>
          <p:cNvSpPr>
            <a:spLocks noChangeArrowheads="1"/>
          </p:cNvSpPr>
          <p:nvPr/>
        </p:nvSpPr>
        <p:spPr bwMode="auto">
          <a:xfrm>
            <a:off x="1631950" y="1196976"/>
            <a:ext cx="50673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rgbClr val="00B0F0"/>
                </a:solidFill>
                <a:latin typeface="宋体" panose="02010600030101010101" pitchFamily="2" charset="-122"/>
              </a:rPr>
              <a:t>2</a:t>
            </a:r>
            <a:r>
              <a:rPr lang="zh-CN" altLang="en-US" sz="2800">
                <a:solidFill>
                  <a:srgbClr val="00B0F0"/>
                </a:solidFill>
                <a:latin typeface="宋体" panose="02010600030101010101" pitchFamily="2" charset="-122"/>
              </a:rPr>
              <a:t>、科学探究的一般过程</a:t>
            </a:r>
            <a:endParaRPr lang="zh-CN" altLang="en-US" sz="2800">
              <a:solidFill>
                <a:srgbClr val="00B0F0"/>
              </a:solidFill>
              <a:latin typeface="宋体" panose="02010600030101010101" pitchFamily="2" charset="-122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1524001" y="1"/>
            <a:ext cx="1547813" cy="3540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反思与评价</a:t>
            </a:r>
            <a:endParaRPr lang="zh-CN" altLang="en-US" sz="20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46" name="AutoShape 10"/>
          <p:cNvSpPr>
            <a:spLocks noChangeArrowheads="1"/>
          </p:cNvSpPr>
          <p:nvPr/>
        </p:nvSpPr>
        <p:spPr bwMode="gray">
          <a:xfrm>
            <a:off x="4592638" y="549276"/>
            <a:ext cx="2151062" cy="43021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A886E0"/>
              </a:gs>
              <a:gs pos="100000">
                <a:srgbClr val="A886E0">
                  <a:gamma/>
                  <a:shade val="46275"/>
                  <a:invGamma/>
                </a:srgbClr>
              </a:gs>
            </a:gsLst>
            <a:lin ang="0" scaled="1"/>
          </a:gradFill>
          <a:ln w="38100">
            <a:solidFill>
              <a:srgbClr val="FFFFFF"/>
            </a:solidFill>
            <a:rou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zh-CN" altLang="en-US" sz="2800" kern="0" dirty="0">
                <a:solidFill>
                  <a:sysClr val="windowText" lastClr="000000"/>
                </a:solidFill>
                <a:latin typeface="Arial" panose="020B0604020202020204" pitchFamily="34" charset="0"/>
              </a:rPr>
              <a:t>归纳总结</a:t>
            </a:r>
            <a:endParaRPr lang="en-US" altLang="zh-CN" sz="2800" kern="0" dirty="0">
              <a:solidFill>
                <a:sysClr val="windowText" lastClr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矩形 2"/>
          <p:cNvSpPr>
            <a:spLocks noChangeArrowheads="1"/>
          </p:cNvSpPr>
          <p:nvPr/>
        </p:nvSpPr>
        <p:spPr bwMode="auto">
          <a:xfrm>
            <a:off x="1536700" y="0"/>
            <a:ext cx="91313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7651" name="地理3.jpg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620" y="1113790"/>
            <a:ext cx="9563735" cy="3377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TextBox 23"/>
          <p:cNvSpPr>
            <a:spLocks noChangeArrowheads="1"/>
          </p:cNvSpPr>
          <p:nvPr/>
        </p:nvSpPr>
        <p:spPr bwMode="auto">
          <a:xfrm>
            <a:off x="1524001" y="4919663"/>
            <a:ext cx="52117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 sz="1600" i="1">
              <a:solidFill>
                <a:srgbClr val="000000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  <a:p>
            <a:pPr algn="ctr"/>
            <a:endParaRPr lang="zh-CN" altLang="en-US" sz="1600" i="1">
              <a:solidFill>
                <a:srgbClr val="000000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84997" name="副标题 3"/>
          <p:cNvSpPr>
            <a:spLocks noGrp="1" noChangeArrowheads="1"/>
          </p:cNvSpPr>
          <p:nvPr>
            <p:ph type="subTitle" idx="4294967295"/>
          </p:nvPr>
        </p:nvSpPr>
        <p:spPr>
          <a:xfrm>
            <a:off x="5390515" y="5105400"/>
            <a:ext cx="5154295" cy="1476375"/>
          </a:xfrm>
          <a:ln>
            <a:miter lim="800000"/>
          </a:ln>
        </p:spPr>
        <p:txBody>
          <a:bodyPr/>
          <a:lstStyle/>
          <a:p>
            <a:pPr marL="0" indent="0" algn="ctr">
              <a:lnSpc>
                <a:spcPct val="90000"/>
              </a:lnSpc>
              <a:buNone/>
              <a:defRPr/>
            </a:pPr>
            <a:r>
              <a:rPr lang="zh-CN" altLang="en-US" sz="8000" dirty="0">
                <a:ln w="9525">
                  <a:noFill/>
                  <a:rou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/>
                  </a:outerShdw>
                </a:effectLst>
                <a:latin typeface="华文彩云"/>
                <a:ea typeface="华文彩云"/>
                <a:sym typeface="微软雅黑" panose="020B0503020204020204" charset="-122"/>
              </a:rPr>
              <a:t>谢谢聆听</a:t>
            </a:r>
            <a:endParaRPr lang="zh-CN" altLang="en-US" sz="8000" dirty="0">
              <a:ln w="9525">
                <a:noFill/>
                <a:round/>
              </a:ln>
              <a:gradFill rotWithShape="0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/>
                </a:outerShdw>
              </a:effectLst>
              <a:latin typeface="华文彩云"/>
              <a:ea typeface="华文彩云"/>
              <a:sym typeface="微软雅黑" panose="020B0503020204020204" charset="-122"/>
            </a:endParaRPr>
          </a:p>
          <a:p>
            <a:pPr marL="0" indent="0" algn="ctr">
              <a:lnSpc>
                <a:spcPct val="90000"/>
              </a:lnSpc>
              <a:buNone/>
              <a:defRPr/>
            </a:pPr>
            <a:r>
              <a:rPr lang="zh-CN" altLang="en-US" sz="8000" dirty="0"/>
              <a:t>        </a:t>
            </a:r>
            <a:endParaRPr lang="zh-CN" altLang="en-US" sz="8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730" name="AutoShape 2"/>
          <p:cNvSpPr>
            <a:spLocks noChangeArrowheads="1"/>
          </p:cNvSpPr>
          <p:nvPr/>
        </p:nvSpPr>
        <p:spPr bwMode="auto">
          <a:xfrm>
            <a:off x="1812925" y="212725"/>
            <a:ext cx="8655050" cy="6503988"/>
          </a:xfrm>
          <a:prstGeom prst="roundRect">
            <a:avLst>
              <a:gd name="adj" fmla="val 4167"/>
            </a:avLst>
          </a:prstGeom>
          <a:solidFill>
            <a:srgbClr val="2781D3">
              <a:alpha val="14999"/>
            </a:srgbClr>
          </a:solidFill>
          <a:ln w="9525" algn="ctr">
            <a:solidFill>
              <a:schemeClr val="folHlink"/>
            </a:solidFill>
            <a:round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altLang="zh-CN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</a:endParaRPr>
          </a:p>
          <a:p>
            <a:pPr eaLnBrk="0" hangingPunct="0">
              <a:defRPr/>
            </a:pPr>
            <a:endParaRPr lang="en-US" altLang="zh-CN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</a:endParaRPr>
          </a:p>
          <a:p>
            <a:pPr eaLnBrk="0" hangingPunct="0">
              <a:defRPr/>
            </a:pPr>
            <a:endParaRPr lang="en-US" altLang="zh-CN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</a:endParaRPr>
          </a:p>
          <a:p>
            <a:pPr eaLnBrk="0" hangingPunct="0">
              <a:defRPr/>
            </a:pPr>
            <a:endParaRPr lang="en-US" altLang="zh-CN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</a:endParaRPr>
          </a:p>
          <a:p>
            <a:pPr eaLnBrk="0" hangingPunct="0">
              <a:defRPr/>
            </a:pPr>
            <a:endParaRPr lang="zh-CN" altLang="en-US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737731" name="AutoShape 3"/>
          <p:cNvSpPr>
            <a:spLocks noChangeArrowheads="1"/>
          </p:cNvSpPr>
          <p:nvPr/>
        </p:nvSpPr>
        <p:spPr bwMode="auto">
          <a:xfrm>
            <a:off x="1828801" y="228601"/>
            <a:ext cx="8602663" cy="1965325"/>
          </a:xfrm>
          <a:prstGeom prst="roundRect">
            <a:avLst>
              <a:gd name="adj" fmla="val 9671"/>
            </a:avLst>
          </a:prstGeom>
          <a:gradFill rotWithShape="1"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2700000" scaled="1"/>
          </a:gradFill>
          <a:ln w="19050" algn="ctr">
            <a:solidFill>
              <a:srgbClr val="000080"/>
            </a:solidFill>
            <a:round/>
            <a:headEnd type="none" w="sm" len="sm"/>
            <a:tailEnd type="none" w="sm" len="sm"/>
          </a:ln>
          <a:effectLst>
            <a:prstShdw prst="shdw17" dist="17961" dir="2700000">
              <a:srgbClr val="000080">
                <a:gamma/>
                <a:shade val="60000"/>
                <a:invGamma/>
              </a:srgbClr>
            </a:prstShdw>
          </a:effectLst>
        </p:spPr>
        <p:txBody>
          <a:bodyPr tIns="0" bIns="0"/>
          <a:lstStyle/>
          <a:p>
            <a:pPr>
              <a:lnSpc>
                <a:spcPct val="80000"/>
              </a:lnSpc>
              <a:spcBef>
                <a:spcPct val="30000"/>
              </a:spcBef>
              <a:buClr>
                <a:schemeClr val="tx2"/>
              </a:buClr>
              <a:buSzPct val="75000"/>
              <a:buBlip>
                <a:blip r:embed="rId1"/>
              </a:buBlip>
              <a:tabLst>
                <a:tab pos="403225" algn="l"/>
              </a:tabLst>
              <a:defRPr/>
            </a:pPr>
            <a:r>
              <a:rPr lang="en-US" altLang="zh-CN" sz="4000" b="0" i="1" dirty="0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 </a:t>
            </a:r>
            <a:r>
              <a:rPr lang="zh-CN" altLang="en-US" sz="4000" b="0" i="1" dirty="0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研究物质的性质的常用方法有哪些？</a:t>
            </a:r>
            <a:endParaRPr lang="zh-CN" altLang="en-US" sz="4000" b="0" i="1" dirty="0">
              <a:solidFill>
                <a:srgbClr val="FFFF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>
              <a:lnSpc>
                <a:spcPct val="80000"/>
              </a:lnSpc>
              <a:spcBef>
                <a:spcPct val="30000"/>
              </a:spcBef>
              <a:buClr>
                <a:schemeClr val="tx2"/>
              </a:buClr>
              <a:buSzPct val="75000"/>
              <a:buBlip>
                <a:blip r:embed="rId1"/>
              </a:buBlip>
              <a:tabLst>
                <a:tab pos="403225" algn="l"/>
              </a:tabLst>
              <a:defRPr/>
            </a:pPr>
            <a:r>
              <a:rPr lang="zh-CN" altLang="en-US" sz="3200" b="0" dirty="0">
                <a:latin typeface="黑体" panose="02010609060101010101" pitchFamily="2" charset="-122"/>
                <a:ea typeface="黑体" panose="02010609060101010101" pitchFamily="2" charset="-122"/>
              </a:rPr>
              <a:t>常用</a:t>
            </a:r>
            <a:r>
              <a:rPr lang="zh-CN" altLang="en-US" sz="4000" b="0" dirty="0">
                <a:solidFill>
                  <a:srgbClr val="0070C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观察、实验、分类、比较</a:t>
            </a:r>
            <a:r>
              <a:rPr lang="zh-CN" altLang="en-US" sz="3200" b="0" dirty="0">
                <a:latin typeface="黑体" panose="02010609060101010101" pitchFamily="2" charset="-122"/>
                <a:ea typeface="黑体" panose="02010609060101010101" pitchFamily="2" charset="-122"/>
              </a:rPr>
              <a:t>等方法</a:t>
            </a:r>
            <a:endParaRPr lang="en-US" altLang="zh-CN" sz="3200" b="0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737732" name="AutoShape 4"/>
          <p:cNvSpPr>
            <a:spLocks noChangeArrowheads="1"/>
          </p:cNvSpPr>
          <p:nvPr/>
        </p:nvSpPr>
        <p:spPr bwMode="auto">
          <a:xfrm>
            <a:off x="2743200" y="3886201"/>
            <a:ext cx="7138988" cy="898525"/>
          </a:xfrm>
          <a:prstGeom prst="roundRect">
            <a:avLst>
              <a:gd name="adj" fmla="val 9671"/>
            </a:avLst>
          </a:prstGeom>
          <a:gradFill rotWithShape="1">
            <a:gsLst>
              <a:gs pos="0">
                <a:schemeClr val="accent2"/>
              </a:gs>
              <a:gs pos="100000">
                <a:srgbClr val="174717"/>
              </a:gs>
            </a:gsLst>
            <a:lin ang="2700000" scaled="1"/>
          </a:gradFill>
          <a:ln w="19050" algn="ctr">
            <a:solidFill>
              <a:srgbClr val="003300"/>
            </a:solidFill>
            <a:round/>
            <a:headEnd type="none" w="sm" len="sm"/>
            <a:tailEnd type="none" w="sm" len="sm"/>
          </a:ln>
          <a:effectLst>
            <a:prstShdw prst="shdw17" dist="17961" dir="2700000">
              <a:srgbClr val="001F00"/>
            </a:prstShdw>
          </a:effectLst>
        </p:spPr>
        <p:txBody>
          <a:bodyPr tIns="0" bIns="0"/>
          <a:lstStyle>
            <a:lvl1pPr eaLnBrk="0" hangingPunct="0">
              <a:tabLst>
                <a:tab pos="17462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17462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17462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17462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17462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462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462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462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462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Blip>
                <a:blip r:embed="rId1"/>
              </a:buBlip>
            </a:pPr>
            <a:r>
              <a:rPr lang="zh-CN" altLang="en-US" sz="4000" b="0" i="1">
                <a:solidFill>
                  <a:srgbClr val="FF3300"/>
                </a:solidFill>
                <a:ea typeface="黑体" panose="02010609060101010101" pitchFamily="2" charset="-122"/>
              </a:rPr>
              <a:t>下面以金属</a:t>
            </a:r>
            <a:r>
              <a:rPr lang="zh-CN" altLang="en-US" sz="4000" b="0" i="1">
                <a:solidFill>
                  <a:srgbClr val="0070C0"/>
                </a:solidFill>
                <a:ea typeface="黑体" panose="02010609060101010101" pitchFamily="2" charset="-122"/>
              </a:rPr>
              <a:t>钠</a:t>
            </a:r>
            <a:r>
              <a:rPr lang="zh-CN" altLang="en-US" sz="4000" b="0" i="1">
                <a:solidFill>
                  <a:srgbClr val="FF3300"/>
                </a:solidFill>
                <a:ea typeface="黑体" panose="02010609060101010101" pitchFamily="2" charset="-122"/>
              </a:rPr>
              <a:t>为例</a:t>
            </a:r>
            <a:endParaRPr lang="zh-CN" altLang="en-US" sz="4000" b="0" i="1">
              <a:solidFill>
                <a:srgbClr val="FF33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Blip>
                <a:blip r:embed="rId1"/>
              </a:buBlip>
            </a:pPr>
            <a:endParaRPr lang="en-US" altLang="zh-CN" sz="3200" b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7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" dur="500"/>
                                        <p:tgtEl>
                                          <p:spTgt spid="1737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7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1" dur="500"/>
                                        <p:tgtEl>
                                          <p:spTgt spid="1737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7731" grpId="0" animBg="1"/>
      <p:bldP spid="17377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8"/>
          <p:cNvSpPr>
            <a:spLocks noChangeArrowheads="1"/>
          </p:cNvSpPr>
          <p:nvPr/>
        </p:nvSpPr>
        <p:spPr bwMode="auto">
          <a:xfrm>
            <a:off x="4583114" y="622300"/>
            <a:ext cx="13493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u="sng">
                <a:solidFill>
                  <a:srgbClr val="0070C0"/>
                </a:solidFill>
                <a:latin typeface="宋体" panose="02010600030101010101" pitchFamily="2" charset="-122"/>
              </a:rPr>
              <a:t>Na+H</a:t>
            </a:r>
            <a:r>
              <a:rPr lang="en-US" altLang="zh-CN" sz="3200" u="sng" baseline="-25000">
                <a:solidFill>
                  <a:srgbClr val="0070C0"/>
                </a:solidFill>
                <a:latin typeface="宋体" panose="02010600030101010101" pitchFamily="2" charset="-122"/>
              </a:rPr>
              <a:t>2</a:t>
            </a:r>
            <a:r>
              <a:rPr lang="en-US" altLang="zh-CN" sz="3200" u="sng">
                <a:solidFill>
                  <a:srgbClr val="0070C0"/>
                </a:solidFill>
                <a:latin typeface="宋体" panose="02010600030101010101" pitchFamily="2" charset="-122"/>
              </a:rPr>
              <a:t>O</a:t>
            </a:r>
            <a:endParaRPr lang="zh-CN" altLang="en-US" sz="3200" u="sng">
              <a:solidFill>
                <a:srgbClr val="0070C0"/>
              </a:solidFill>
              <a:latin typeface="宋体" panose="02010600030101010101" pitchFamily="2" charset="-122"/>
            </a:endParaRPr>
          </a:p>
        </p:txBody>
      </p:sp>
      <p:sp>
        <p:nvSpPr>
          <p:cNvPr id="8" name="Rectangle 28"/>
          <p:cNvSpPr>
            <a:spLocks noChangeArrowheads="1"/>
          </p:cNvSpPr>
          <p:nvPr/>
        </p:nvSpPr>
        <p:spPr bwMode="auto">
          <a:xfrm>
            <a:off x="1854200" y="1125539"/>
            <a:ext cx="6186488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>
                <a:solidFill>
                  <a:srgbClr val="0070C0"/>
                </a:solidFill>
                <a:latin typeface="宋体" panose="02010600030101010101" pitchFamily="2" charset="-122"/>
              </a:rPr>
              <a:t>实验步骤：</a:t>
            </a:r>
            <a:endParaRPr lang="en-US" altLang="zh-CN" sz="2000">
              <a:solidFill>
                <a:srgbClr val="0070C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>
                <a:solidFill>
                  <a:srgbClr val="0070C0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2000">
                <a:solidFill>
                  <a:srgbClr val="0070C0"/>
                </a:solidFill>
                <a:latin typeface="宋体" panose="02010600030101010101" pitchFamily="2" charset="-122"/>
              </a:rPr>
              <a:t>、在空烧杯中加约</a:t>
            </a:r>
            <a:r>
              <a:rPr lang="en-US" altLang="zh-CN" sz="2000">
                <a:solidFill>
                  <a:srgbClr val="0070C0"/>
                </a:solidFill>
                <a:latin typeface="宋体" panose="02010600030101010101" pitchFamily="2" charset="-122"/>
              </a:rPr>
              <a:t>1/5</a:t>
            </a:r>
            <a:r>
              <a:rPr lang="zh-CN" altLang="en-US" sz="2000">
                <a:solidFill>
                  <a:srgbClr val="0070C0"/>
                </a:solidFill>
                <a:latin typeface="宋体" panose="02010600030101010101" pitchFamily="2" charset="-122"/>
              </a:rPr>
              <a:t>烧杯蒸馏水，滴加</a:t>
            </a:r>
            <a:r>
              <a:rPr lang="en-US" altLang="zh-CN" sz="2000">
                <a:solidFill>
                  <a:srgbClr val="0070C0"/>
                </a:solidFill>
                <a:latin typeface="宋体" panose="02010600030101010101" pitchFamily="2" charset="-122"/>
              </a:rPr>
              <a:t>2-3</a:t>
            </a:r>
            <a:r>
              <a:rPr lang="zh-CN" altLang="en-US" sz="2000">
                <a:solidFill>
                  <a:srgbClr val="0070C0"/>
                </a:solidFill>
                <a:latin typeface="宋体" panose="02010600030101010101" pitchFamily="2" charset="-122"/>
              </a:rPr>
              <a:t>滴酚酞</a:t>
            </a:r>
            <a:endParaRPr lang="en-US" altLang="zh-CN" sz="2000">
              <a:solidFill>
                <a:srgbClr val="0070C0"/>
              </a:solidFill>
              <a:latin typeface="宋体" panose="02010600030101010101" pitchFamily="2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982345" y="0"/>
            <a:ext cx="4417695" cy="546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【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环节一</a:t>
            </a:r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】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探究钠的性质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12" name="AutoShape 10"/>
          <p:cNvSpPr>
            <a:spLocks noChangeArrowheads="1"/>
          </p:cNvSpPr>
          <p:nvPr/>
        </p:nvSpPr>
        <p:spPr bwMode="gray">
          <a:xfrm>
            <a:off x="2135188" y="622301"/>
            <a:ext cx="2303462" cy="43021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A886E0"/>
              </a:gs>
              <a:gs pos="100000">
                <a:srgbClr val="A886E0">
                  <a:gamma/>
                  <a:shade val="46275"/>
                  <a:invGamma/>
                </a:srgbClr>
              </a:gs>
            </a:gsLst>
            <a:lin ang="0" scaled="1"/>
          </a:gradFill>
          <a:ln w="38100">
            <a:solidFill>
              <a:srgbClr val="FFFFFF"/>
            </a:solidFill>
            <a:rou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kern="0" dirty="0">
                <a:solidFill>
                  <a:sysClr val="windowText" lastClr="000000"/>
                </a:solidFill>
                <a:latin typeface="宋体" panose="02010600030101010101" pitchFamily="2" charset="-122"/>
              </a:rPr>
              <a:t>实验探究一</a:t>
            </a:r>
            <a:endParaRPr lang="zh-CN" altLang="en-US" sz="3200" kern="0" dirty="0">
              <a:solidFill>
                <a:sysClr val="windowText" lastClr="000000"/>
              </a:solidFill>
              <a:latin typeface="宋体" panose="02010600030101010101" pitchFamily="2" charset="-122"/>
            </a:endParaRPr>
          </a:p>
        </p:txBody>
      </p:sp>
      <p:pic>
        <p:nvPicPr>
          <p:cNvPr id="122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0" y="665164"/>
            <a:ext cx="388938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8"/>
          <p:cNvGrpSpPr/>
          <p:nvPr/>
        </p:nvGrpSpPr>
        <p:grpSpPr bwMode="auto">
          <a:xfrm>
            <a:off x="8034339" y="1101726"/>
            <a:ext cx="2332037" cy="3593445"/>
            <a:chOff x="6510316" y="837629"/>
            <a:chExt cx="2332823" cy="3594405"/>
          </a:xfrm>
        </p:grpSpPr>
        <p:sp>
          <p:nvSpPr>
            <p:cNvPr id="10" name="矩形 9"/>
            <p:cNvSpPr/>
            <p:nvPr/>
          </p:nvSpPr>
          <p:spPr>
            <a:xfrm>
              <a:off x="6510316" y="3908674"/>
              <a:ext cx="509759" cy="52336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8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宋体" panose="02010600030101010101" pitchFamily="2" charset="-122"/>
                </a:rPr>
                <a:t>①</a:t>
              </a:r>
              <a:endParaRPr lang="zh-CN" altLang="en-US" sz="2800" dirty="0">
                <a:latin typeface="Arial" panose="020B0604020202020204" pitchFamily="34" charset="0"/>
              </a:endParaRPr>
            </a:p>
          </p:txBody>
        </p:sp>
        <p:pic>
          <p:nvPicPr>
            <p:cNvPr id="12300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6189" y="837629"/>
              <a:ext cx="2266950" cy="2924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5" name="直接连接符 14"/>
            <p:cNvCxnSpPr/>
            <p:nvPr/>
          </p:nvCxnSpPr>
          <p:spPr>
            <a:xfrm flipH="1">
              <a:off x="6923205" y="3594265"/>
              <a:ext cx="385892" cy="411273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1919288" y="3765550"/>
            <a:ext cx="6875462" cy="2614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280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〖</a:t>
            </a:r>
            <a:r>
              <a:rPr lang="zh-CN" altLang="en-US" sz="280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提醒</a:t>
            </a:r>
            <a:r>
              <a:rPr lang="en-US" altLang="zh-CN" sz="280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〗</a:t>
            </a:r>
            <a:endParaRPr lang="en-US" altLang="zh-CN" sz="280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CN" sz="2000">
                <a:solidFill>
                  <a:srgbClr val="FF0000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2000">
                <a:solidFill>
                  <a:srgbClr val="FF0000"/>
                </a:solidFill>
                <a:latin typeface="宋体" panose="02010600030101010101" pitchFamily="2" charset="-122"/>
              </a:rPr>
              <a:t>、</a:t>
            </a:r>
            <a:r>
              <a:rPr lang="zh-CN" altLang="en-US" sz="2000" u="sng">
                <a:solidFill>
                  <a:srgbClr val="FF0000"/>
                </a:solidFill>
                <a:latin typeface="宋体" panose="02010600030101010101" pitchFamily="2" charset="-122"/>
              </a:rPr>
              <a:t>实验前请先带好护目镜</a:t>
            </a:r>
            <a:endParaRPr lang="en-US" altLang="zh-CN" sz="2000" u="sng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CN" sz="2000">
                <a:solidFill>
                  <a:srgbClr val="FF0000"/>
                </a:solidFill>
                <a:latin typeface="宋体" panose="02010600030101010101" pitchFamily="2" charset="-122"/>
              </a:rPr>
              <a:t>2</a:t>
            </a:r>
            <a:r>
              <a:rPr lang="zh-CN" altLang="en-US" sz="2000">
                <a:solidFill>
                  <a:srgbClr val="FF0000"/>
                </a:solidFill>
                <a:latin typeface="宋体" panose="02010600030101010101" pitchFamily="2" charset="-122"/>
              </a:rPr>
              <a:t>、</a:t>
            </a:r>
            <a:r>
              <a:rPr lang="zh-CN" altLang="en-US" sz="2000" u="sng">
                <a:solidFill>
                  <a:srgbClr val="FF0000"/>
                </a:solidFill>
                <a:latin typeface="宋体" panose="02010600030101010101" pitchFamily="2" charset="-122"/>
              </a:rPr>
              <a:t>金属钠有强腐蚀性，莫用手触碰</a:t>
            </a:r>
            <a:endParaRPr lang="en-US" altLang="zh-CN" sz="2000" u="sng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CN" sz="2000">
                <a:solidFill>
                  <a:srgbClr val="FF0000"/>
                </a:solidFill>
                <a:latin typeface="宋体" panose="02010600030101010101" pitchFamily="2" charset="-122"/>
              </a:rPr>
              <a:t>3</a:t>
            </a:r>
            <a:r>
              <a:rPr lang="zh-CN" altLang="en-US" sz="2000">
                <a:solidFill>
                  <a:srgbClr val="FF0000"/>
                </a:solidFill>
                <a:latin typeface="宋体" panose="02010600030101010101" pitchFamily="2" charset="-122"/>
              </a:rPr>
              <a:t>、</a:t>
            </a:r>
            <a:r>
              <a:rPr lang="zh-CN" altLang="en-US" sz="2000" u="sng">
                <a:solidFill>
                  <a:srgbClr val="FF0000"/>
                </a:solidFill>
                <a:latin typeface="宋体" panose="02010600030101010101" pitchFamily="2" charset="-122"/>
              </a:rPr>
              <a:t>眼睛离烧杯保持</a:t>
            </a:r>
            <a:r>
              <a:rPr lang="en-US" altLang="zh-CN" sz="2000" u="sng">
                <a:solidFill>
                  <a:srgbClr val="FF0000"/>
                </a:solidFill>
                <a:latin typeface="宋体" panose="02010600030101010101" pitchFamily="2" charset="-122"/>
              </a:rPr>
              <a:t>30</a:t>
            </a:r>
            <a:r>
              <a:rPr lang="zh-CN" altLang="en-US" sz="2000" u="sng">
                <a:solidFill>
                  <a:srgbClr val="FF0000"/>
                </a:solidFill>
                <a:latin typeface="宋体" panose="02010600030101010101" pitchFamily="2" charset="-122"/>
              </a:rPr>
              <a:t>厘米以上距离，必要时可以站立观察</a:t>
            </a:r>
            <a:endParaRPr lang="en-US" altLang="zh-CN" sz="2000" u="sng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CN" sz="2000">
                <a:solidFill>
                  <a:srgbClr val="FF0000"/>
                </a:solidFill>
                <a:latin typeface="宋体" panose="02010600030101010101" pitchFamily="2" charset="-122"/>
              </a:rPr>
              <a:t>4</a:t>
            </a:r>
            <a:r>
              <a:rPr lang="zh-CN" altLang="en-US" sz="2000">
                <a:solidFill>
                  <a:srgbClr val="FF0000"/>
                </a:solidFill>
                <a:latin typeface="宋体" panose="02010600030101010101" pitchFamily="2" charset="-122"/>
              </a:rPr>
              <a:t>、</a:t>
            </a:r>
            <a:r>
              <a:rPr lang="zh-CN" altLang="en-US" sz="2000" u="sng">
                <a:solidFill>
                  <a:srgbClr val="FF0000"/>
                </a:solidFill>
                <a:latin typeface="宋体" panose="02010600030101010101" pitchFamily="2" charset="-122"/>
              </a:rPr>
              <a:t>操作、观察、记录、汇报</a:t>
            </a:r>
            <a:endParaRPr lang="zh-CN" altLang="en-US" sz="2000" u="sng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905001" y="2133600"/>
            <a:ext cx="6118225" cy="10147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000" dirty="0">
                <a:solidFill>
                  <a:srgbClr val="0070C0"/>
                </a:solidFill>
                <a:latin typeface="宋体" panose="02010600030101010101" pitchFamily="2" charset="-122"/>
              </a:rPr>
              <a:t>2</a:t>
            </a:r>
            <a:r>
              <a:rPr lang="zh-CN" altLang="en-US" sz="2000" dirty="0">
                <a:solidFill>
                  <a:srgbClr val="0070C0"/>
                </a:solidFill>
                <a:latin typeface="宋体" panose="02010600030101010101" pitchFamily="2" charset="-122"/>
              </a:rPr>
              <a:t>、从试剂瓶中用</a:t>
            </a:r>
            <a:r>
              <a:rPr lang="zh-CN" altLang="en-US" sz="20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</a:rPr>
              <a:t>镊子</a:t>
            </a:r>
            <a:r>
              <a:rPr lang="zh-CN" altLang="en-US" sz="2000" dirty="0">
                <a:solidFill>
                  <a:srgbClr val="0070C0"/>
                </a:solidFill>
                <a:latin typeface="宋体" panose="02010600030101010101" pitchFamily="2" charset="-122"/>
              </a:rPr>
              <a:t>取</a:t>
            </a:r>
            <a:r>
              <a:rPr lang="zh-CN" altLang="en-US" sz="20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</a:rPr>
              <a:t>①</a:t>
            </a:r>
            <a:r>
              <a:rPr lang="zh-CN" altLang="en-US" sz="2000" dirty="0">
                <a:solidFill>
                  <a:srgbClr val="0070C0"/>
                </a:solidFill>
                <a:latin typeface="宋体" panose="02010600030101010101" pitchFamily="2" charset="-122"/>
              </a:rPr>
              <a:t>金属钠，用滤纸吸干表面的</a:t>
            </a:r>
            <a:r>
              <a:rPr lang="zh-CN" altLang="en-US" sz="2000" u="sng" dirty="0">
                <a:solidFill>
                  <a:srgbClr val="FF0000"/>
                </a:solidFill>
                <a:latin typeface="宋体" panose="02010600030101010101" pitchFamily="2" charset="-122"/>
              </a:rPr>
              <a:t>煤油</a:t>
            </a:r>
            <a:r>
              <a:rPr lang="zh-CN" altLang="en-US" sz="2000" dirty="0">
                <a:solidFill>
                  <a:srgbClr val="0070C0"/>
                </a:solidFill>
                <a:latin typeface="宋体" panose="02010600030101010101" pitchFamily="2" charset="-122"/>
              </a:rPr>
              <a:t>。</a:t>
            </a:r>
            <a:endParaRPr lang="en-US" altLang="zh-CN" sz="2000" dirty="0">
              <a:solidFill>
                <a:srgbClr val="0070C0"/>
              </a:solidFill>
              <a:latin typeface="宋体" panose="02010600030101010101" pitchFamily="2" charset="-122"/>
            </a:endParaRPr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1844675" y="3019426"/>
            <a:ext cx="6122988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000">
                <a:solidFill>
                  <a:srgbClr val="0070C0"/>
                </a:solidFill>
                <a:latin typeface="宋体" panose="02010600030101010101" pitchFamily="2" charset="-122"/>
              </a:rPr>
              <a:t>3</a:t>
            </a:r>
            <a:r>
              <a:rPr lang="zh-CN" altLang="en-US" sz="2000">
                <a:solidFill>
                  <a:srgbClr val="0070C0"/>
                </a:solidFill>
                <a:latin typeface="宋体" panose="02010600030101010101" pitchFamily="2" charset="-122"/>
              </a:rPr>
              <a:t>、将钠投入到水中，并立即盖好玻璃片。</a:t>
            </a:r>
            <a:endParaRPr lang="en-US" altLang="zh-CN" sz="2000">
              <a:solidFill>
                <a:srgbClr val="0070C0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2" grpId="0"/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69674" y="1105580"/>
            <a:ext cx="6862631" cy="521970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defRPr/>
            </a:pPr>
            <a:r>
              <a:rPr lang="zh-CN" altLang="en-US" sz="2800" spc="50" dirty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Ｑ</a:t>
            </a:r>
            <a:r>
              <a:rPr lang="en-US" altLang="zh-CN" sz="2800" spc="50" dirty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1:</a:t>
            </a:r>
            <a:r>
              <a:rPr lang="zh-CN" altLang="en-US" sz="2800" spc="50" dirty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你观察到的实验现象是什么？</a:t>
            </a:r>
            <a:endParaRPr lang="zh-CN" altLang="en-US" sz="2800" spc="50" dirty="0">
              <a:ln w="11430"/>
              <a:solidFill>
                <a:srgbClr val="0070C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7" name="Rectangle 28"/>
          <p:cNvSpPr>
            <a:spLocks noChangeArrowheads="1"/>
          </p:cNvSpPr>
          <p:nvPr/>
        </p:nvSpPr>
        <p:spPr bwMode="auto">
          <a:xfrm>
            <a:off x="1606550" y="1628776"/>
            <a:ext cx="9036050" cy="5238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800" spc="50" dirty="0">
                <a:ln w="11430"/>
                <a:solidFill>
                  <a:srgbClr val="FFC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浮在水面、熔成小球、四处游动、嘶嘶作响、溶液变红</a:t>
            </a:r>
            <a:endParaRPr lang="zh-CN" altLang="en-US" sz="2800" spc="50" dirty="0">
              <a:ln w="11430"/>
              <a:solidFill>
                <a:srgbClr val="FFC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9" name="Rectangle 28"/>
          <p:cNvSpPr>
            <a:spLocks noChangeArrowheads="1"/>
          </p:cNvSpPr>
          <p:nvPr/>
        </p:nvSpPr>
        <p:spPr bwMode="auto">
          <a:xfrm>
            <a:off x="3071814" y="2473326"/>
            <a:ext cx="4522787" cy="5238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800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（谐音）芙</a:t>
            </a:r>
            <a:r>
              <a:rPr lang="en-US" altLang="zh-CN" sz="2800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-</a:t>
            </a:r>
            <a:r>
              <a:rPr lang="zh-CN" altLang="en-US" sz="2800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蓉</a:t>
            </a:r>
            <a:r>
              <a:rPr lang="en-US" altLang="zh-CN" sz="2800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-</a:t>
            </a:r>
            <a:r>
              <a:rPr lang="zh-CN" altLang="en-US" sz="2800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又</a:t>
            </a:r>
            <a:r>
              <a:rPr lang="en-US" altLang="zh-CN" sz="2800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-</a:t>
            </a:r>
            <a:r>
              <a:rPr lang="zh-CN" altLang="en-US" sz="2800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想</a:t>
            </a:r>
            <a:r>
              <a:rPr lang="en-US" altLang="zh-CN" sz="2800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-</a:t>
            </a:r>
            <a:r>
              <a:rPr lang="zh-CN" altLang="en-US" sz="2800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红</a:t>
            </a:r>
            <a:endParaRPr lang="zh-CN" altLang="en-US" sz="2800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246505" y="96520"/>
            <a:ext cx="4241800" cy="3543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【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环节一</a:t>
            </a:r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】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探究钠的性质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grpSp>
        <p:nvGrpSpPr>
          <p:cNvPr id="3" name="组合 2"/>
          <p:cNvGrpSpPr/>
          <p:nvPr/>
        </p:nvGrpSpPr>
        <p:grpSpPr bwMode="auto">
          <a:xfrm>
            <a:off x="1631951" y="1746250"/>
            <a:ext cx="8880475" cy="387350"/>
            <a:chOff x="107504" y="3697103"/>
            <a:chExt cx="8880372" cy="386659"/>
          </a:xfrm>
        </p:grpSpPr>
        <p:sp>
          <p:nvSpPr>
            <p:cNvPr id="13328" name="Oval 14"/>
            <p:cNvSpPr>
              <a:spLocks noChangeArrowheads="1"/>
            </p:cNvSpPr>
            <p:nvPr/>
          </p:nvSpPr>
          <p:spPr bwMode="auto">
            <a:xfrm>
              <a:off x="107504" y="3705937"/>
              <a:ext cx="503907" cy="37782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29" name="Oval 14"/>
            <p:cNvSpPr>
              <a:spLocks noChangeArrowheads="1"/>
            </p:cNvSpPr>
            <p:nvPr/>
          </p:nvSpPr>
          <p:spPr bwMode="auto">
            <a:xfrm>
              <a:off x="1907704" y="3705937"/>
              <a:ext cx="503907" cy="37782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30" name="Oval 14"/>
            <p:cNvSpPr>
              <a:spLocks noChangeArrowheads="1"/>
            </p:cNvSpPr>
            <p:nvPr/>
          </p:nvSpPr>
          <p:spPr bwMode="auto">
            <a:xfrm>
              <a:off x="4487599" y="3701520"/>
              <a:ext cx="503907" cy="37782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31" name="Oval 14"/>
            <p:cNvSpPr>
              <a:spLocks noChangeArrowheads="1"/>
            </p:cNvSpPr>
            <p:nvPr/>
          </p:nvSpPr>
          <p:spPr bwMode="auto">
            <a:xfrm>
              <a:off x="6660232" y="3701520"/>
              <a:ext cx="503907" cy="37782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32" name="Oval 14"/>
            <p:cNvSpPr>
              <a:spLocks noChangeArrowheads="1"/>
            </p:cNvSpPr>
            <p:nvPr/>
          </p:nvSpPr>
          <p:spPr bwMode="auto">
            <a:xfrm>
              <a:off x="8483969" y="3697103"/>
              <a:ext cx="503907" cy="37782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18" name="AutoShape 10"/>
          <p:cNvSpPr>
            <a:spLocks noChangeArrowheads="1"/>
          </p:cNvSpPr>
          <p:nvPr/>
        </p:nvSpPr>
        <p:spPr bwMode="gray">
          <a:xfrm>
            <a:off x="4592638" y="549276"/>
            <a:ext cx="2151062" cy="43021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A886E0"/>
              </a:gs>
              <a:gs pos="100000">
                <a:srgbClr val="A886E0">
                  <a:gamma/>
                  <a:shade val="46275"/>
                  <a:invGamma/>
                </a:srgbClr>
              </a:gs>
            </a:gsLst>
            <a:lin ang="0" scaled="1"/>
          </a:gradFill>
          <a:ln w="38100">
            <a:solidFill>
              <a:srgbClr val="FFFFFF"/>
            </a:solidFill>
            <a:rou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kern="0" dirty="0">
                <a:solidFill>
                  <a:sysClr val="windowText" lastClr="000000"/>
                </a:solidFill>
                <a:latin typeface="Arial" panose="020B0604020202020204" pitchFamily="34" charset="0"/>
              </a:rPr>
              <a:t>交流与讨论</a:t>
            </a:r>
            <a:endParaRPr lang="en-US" altLang="zh-CN" sz="2800" kern="0" dirty="0">
              <a:solidFill>
                <a:sysClr val="windowText" lastClr="000000"/>
              </a:solidFill>
              <a:latin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883458" y="4365104"/>
            <a:ext cx="8628419" cy="521970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defRPr/>
            </a:pPr>
            <a:r>
              <a:rPr lang="zh-CN" altLang="en-US" sz="2800" spc="50" dirty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Ｑ</a:t>
            </a:r>
            <a:r>
              <a:rPr lang="en-US" altLang="zh-CN" sz="2800" spc="50" dirty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2</a:t>
            </a:r>
            <a:r>
              <a:rPr lang="en-US" altLang="zh-CN" sz="2800" spc="50" dirty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:</a:t>
            </a:r>
            <a:r>
              <a:rPr lang="zh-CN" altLang="en-US" sz="2800" spc="50" dirty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实验体现了钠的哪些性质？</a:t>
            </a:r>
            <a:endParaRPr lang="zh-CN" altLang="en-US" sz="2800" spc="50" dirty="0">
              <a:ln w="11430"/>
              <a:solidFill>
                <a:srgbClr val="0070C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3327" name="Rectangle 28"/>
          <p:cNvSpPr>
            <a:spLocks noChangeArrowheads="1"/>
          </p:cNvSpPr>
          <p:nvPr/>
        </p:nvSpPr>
        <p:spPr bwMode="auto">
          <a:xfrm>
            <a:off x="1741170" y="3338830"/>
            <a:ext cx="70916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u="sng">
                <a:solidFill>
                  <a:srgbClr val="0070C0"/>
                </a:solidFill>
                <a:latin typeface="宋体" panose="02010600030101010101" pitchFamily="2" charset="-122"/>
              </a:rPr>
              <a:t>气体？</a:t>
            </a:r>
            <a:r>
              <a:rPr lang="zh-CN" altLang="en-US" sz="2800">
                <a:solidFill>
                  <a:srgbClr val="0070C0"/>
                </a:solidFill>
                <a:latin typeface="宋体" panose="02010600030101010101" pitchFamily="2" charset="-122"/>
              </a:rPr>
              <a:t>（演示实验）</a:t>
            </a:r>
            <a:r>
              <a:rPr lang="zh-CN" altLang="en-US" sz="2800" b="0" spc="50" dirty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书写化学反应方程式？</a:t>
            </a:r>
            <a:endParaRPr lang="zh-CN" altLang="en-US" sz="2800">
              <a:solidFill>
                <a:srgbClr val="0070C0"/>
              </a:solidFill>
              <a:latin typeface="宋体" panose="02010600030101010101" pitchFamily="2" charset="-122"/>
            </a:endParaRPr>
          </a:p>
        </p:txBody>
      </p:sp>
      <p:grpSp>
        <p:nvGrpSpPr>
          <p:cNvPr id="5" name="组合 7"/>
          <p:cNvGrpSpPr/>
          <p:nvPr/>
        </p:nvGrpSpPr>
        <p:grpSpPr bwMode="auto">
          <a:xfrm>
            <a:off x="2495550" y="5113338"/>
            <a:ext cx="7272338" cy="1200150"/>
            <a:chOff x="971600" y="5113847"/>
            <a:chExt cx="7271710" cy="1200329"/>
          </a:xfrm>
        </p:grpSpPr>
        <p:sp>
          <p:nvSpPr>
            <p:cNvPr id="6" name="TextBox 5"/>
            <p:cNvSpPr txBox="1"/>
            <p:nvPr/>
          </p:nvSpPr>
          <p:spPr>
            <a:xfrm>
              <a:off x="971600" y="5113847"/>
              <a:ext cx="4247783" cy="120032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dirty="0">
                  <a:solidFill>
                    <a:srgbClr val="FF0000"/>
                  </a:solidFill>
                  <a:latin typeface="+mj-ea"/>
                  <a:ea typeface="+mj-ea"/>
                </a:rPr>
                <a:t>资料卡：</a:t>
              </a:r>
              <a:r>
                <a:rPr lang="el-GR" altLang="zh-CN" dirty="0">
                  <a:solidFill>
                    <a:srgbClr val="0070C0"/>
                  </a:solidFill>
                  <a:latin typeface="+mj-ea"/>
                  <a:ea typeface="+mj-ea"/>
                </a:rPr>
                <a:t>ρ</a:t>
              </a:r>
              <a:r>
                <a:rPr lang="en-US" altLang="zh-CN" dirty="0">
                  <a:solidFill>
                    <a:srgbClr val="0070C0"/>
                  </a:solidFill>
                  <a:latin typeface="+mj-ea"/>
                  <a:ea typeface="+mj-ea"/>
                </a:rPr>
                <a:t>(Na)=0.97g/cm</a:t>
              </a:r>
              <a:r>
                <a:rPr lang="en-US" altLang="zh-CN" baseline="30000" dirty="0">
                  <a:solidFill>
                    <a:srgbClr val="0070C0"/>
                  </a:solidFill>
                  <a:latin typeface="+mj-ea"/>
                  <a:ea typeface="+mj-ea"/>
                </a:rPr>
                <a:t>3  </a:t>
              </a:r>
              <a:endParaRPr lang="en-US" altLang="zh-CN" baseline="30000" dirty="0">
                <a:solidFill>
                  <a:srgbClr val="0070C0"/>
                </a:solidFill>
                <a:latin typeface="+mj-ea"/>
                <a:ea typeface="+mj-ea"/>
              </a:endParaRPr>
            </a:p>
            <a:p>
              <a:pPr>
                <a:defRPr/>
              </a:pPr>
              <a:r>
                <a:rPr lang="en-US" altLang="zh-CN" dirty="0">
                  <a:solidFill>
                    <a:srgbClr val="0070C0"/>
                  </a:solidFill>
                  <a:latin typeface="+mj-ea"/>
                  <a:ea typeface="+mj-ea"/>
                </a:rPr>
                <a:t>               </a:t>
              </a:r>
              <a:r>
                <a:rPr lang="el-GR" altLang="zh-CN" dirty="0">
                  <a:solidFill>
                    <a:srgbClr val="0070C0"/>
                  </a:solidFill>
                  <a:latin typeface="+mj-ea"/>
                  <a:ea typeface="+mj-ea"/>
                </a:rPr>
                <a:t>ρ</a:t>
              </a:r>
              <a:r>
                <a:rPr lang="en-US" altLang="zh-CN" dirty="0">
                  <a:solidFill>
                    <a:srgbClr val="0070C0"/>
                  </a:solidFill>
                  <a:latin typeface="+mj-ea"/>
                  <a:ea typeface="+mj-ea"/>
                </a:rPr>
                <a:t>(</a:t>
              </a:r>
              <a:r>
                <a:rPr lang="zh-CN" altLang="en-US" dirty="0">
                  <a:solidFill>
                    <a:srgbClr val="0070C0"/>
                  </a:solidFill>
                  <a:latin typeface="+mj-ea"/>
                  <a:ea typeface="+mj-ea"/>
                </a:rPr>
                <a:t>煤油</a:t>
              </a:r>
              <a:r>
                <a:rPr lang="en-US" altLang="zh-CN" dirty="0">
                  <a:solidFill>
                    <a:srgbClr val="0070C0"/>
                  </a:solidFill>
                  <a:latin typeface="+mj-ea"/>
                  <a:ea typeface="+mj-ea"/>
                </a:rPr>
                <a:t>)=0.8g/cm</a:t>
              </a:r>
              <a:r>
                <a:rPr lang="en-US" altLang="zh-CN" baseline="30000" dirty="0">
                  <a:solidFill>
                    <a:srgbClr val="0070C0"/>
                  </a:solidFill>
                  <a:latin typeface="+mj-ea"/>
                  <a:ea typeface="+mj-ea"/>
                </a:rPr>
                <a:t>3 </a:t>
              </a:r>
              <a:endParaRPr lang="en-US" altLang="zh-CN" baseline="30000" dirty="0">
                <a:solidFill>
                  <a:srgbClr val="0070C0"/>
                </a:solidFill>
                <a:latin typeface="+mj-ea"/>
                <a:ea typeface="+mj-ea"/>
              </a:endParaRPr>
            </a:p>
            <a:p>
              <a:pPr>
                <a:defRPr/>
              </a:pPr>
              <a:r>
                <a:rPr lang="en-US" altLang="zh-CN" dirty="0">
                  <a:solidFill>
                    <a:srgbClr val="0070C0"/>
                  </a:solidFill>
                  <a:latin typeface="+mj-ea"/>
                  <a:ea typeface="+mj-ea"/>
                </a:rPr>
                <a:t>               </a:t>
              </a:r>
              <a:r>
                <a:rPr lang="el-GR" altLang="zh-CN" dirty="0">
                  <a:solidFill>
                    <a:srgbClr val="0070C0"/>
                  </a:solidFill>
                  <a:latin typeface="+mj-ea"/>
                  <a:ea typeface="+mj-ea"/>
                </a:rPr>
                <a:t>ρ</a:t>
              </a:r>
              <a:r>
                <a:rPr lang="en-US" altLang="zh-CN" dirty="0">
                  <a:solidFill>
                    <a:srgbClr val="0070C0"/>
                  </a:solidFill>
                  <a:latin typeface="+mj-ea"/>
                  <a:ea typeface="+mj-ea"/>
                </a:rPr>
                <a:t>(</a:t>
              </a:r>
              <a:r>
                <a:rPr lang="zh-CN" altLang="en-US" dirty="0">
                  <a:solidFill>
                    <a:srgbClr val="0070C0"/>
                  </a:solidFill>
                  <a:latin typeface="+mj-ea"/>
                  <a:ea typeface="+mj-ea"/>
                </a:rPr>
                <a:t>水</a:t>
              </a:r>
              <a:r>
                <a:rPr lang="en-US" altLang="zh-CN" dirty="0">
                  <a:solidFill>
                    <a:srgbClr val="0070C0"/>
                  </a:solidFill>
                  <a:latin typeface="+mj-ea"/>
                  <a:ea typeface="+mj-ea"/>
                </a:rPr>
                <a:t>)=1g/cm</a:t>
              </a:r>
              <a:r>
                <a:rPr lang="en-US" altLang="zh-CN" baseline="30000" dirty="0">
                  <a:solidFill>
                    <a:srgbClr val="0070C0"/>
                  </a:solidFill>
                  <a:latin typeface="+mj-ea"/>
                  <a:ea typeface="+mj-ea"/>
                </a:rPr>
                <a:t>3</a:t>
              </a:r>
              <a:endParaRPr lang="zh-CN" altLang="en-US" dirty="0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233670" y="5199585"/>
              <a:ext cx="3009640" cy="46203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dirty="0">
                  <a:solidFill>
                    <a:srgbClr val="0070C0"/>
                  </a:solidFill>
                  <a:latin typeface="+mj-ea"/>
                  <a:ea typeface="+mj-ea"/>
                </a:rPr>
                <a:t>熔点</a:t>
              </a:r>
              <a:r>
                <a:rPr lang="en-US" altLang="zh-CN" dirty="0">
                  <a:solidFill>
                    <a:srgbClr val="0070C0"/>
                  </a:solidFill>
                  <a:latin typeface="+mj-ea"/>
                </a:rPr>
                <a:t>(Na)</a:t>
              </a:r>
              <a:r>
                <a:rPr lang="zh-CN" altLang="en-US" dirty="0">
                  <a:solidFill>
                    <a:srgbClr val="0070C0"/>
                  </a:solidFill>
                  <a:latin typeface="+mj-ea"/>
                </a:rPr>
                <a:t>：</a:t>
              </a:r>
              <a:r>
                <a:rPr lang="en-US" altLang="zh-CN" dirty="0">
                  <a:solidFill>
                    <a:srgbClr val="0070C0"/>
                  </a:solidFill>
                  <a:latin typeface="+mj-ea"/>
                </a:rPr>
                <a:t>97.8</a:t>
              </a:r>
              <a:r>
                <a:rPr lang="zh-CN" altLang="en-US" sz="2800" baseline="30000" dirty="0">
                  <a:solidFill>
                    <a:srgbClr val="0070C0"/>
                  </a:solidFill>
                  <a:latin typeface="+mj-ea"/>
                </a:rPr>
                <a:t>。</a:t>
              </a:r>
              <a:r>
                <a:rPr lang="en-US" altLang="zh-CN" dirty="0">
                  <a:solidFill>
                    <a:srgbClr val="0070C0"/>
                  </a:solidFill>
                  <a:latin typeface="+mj-ea"/>
                </a:rPr>
                <a:t>C</a:t>
              </a:r>
              <a:endParaRPr lang="en-US" altLang="zh-CN" baseline="30000" dirty="0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11287" name="Picture 2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095" y="2334895"/>
            <a:ext cx="1097915" cy="1848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3000" fill="hold"/>
                                        <p:tgtEl>
                                          <p:spTgt spid="11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3000" fill="hold"/>
                                        <p:tgtEl>
                                          <p:spTgt spid="11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view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0" y="-52705"/>
            <a:ext cx="11987530" cy="69767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8"/>
          <p:cNvSpPr>
            <a:spLocks noChangeArrowheads="1"/>
          </p:cNvSpPr>
          <p:nvPr/>
        </p:nvSpPr>
        <p:spPr bwMode="auto">
          <a:xfrm>
            <a:off x="4687888" y="889000"/>
            <a:ext cx="2703512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u="sng">
                <a:solidFill>
                  <a:srgbClr val="0070C0"/>
                </a:solidFill>
                <a:latin typeface="宋体" panose="02010600030101010101" pitchFamily="2" charset="-122"/>
              </a:rPr>
              <a:t>Na+CuSO</a:t>
            </a:r>
            <a:r>
              <a:rPr lang="en-US" altLang="zh-CN" sz="3200" u="sng" baseline="-25000">
                <a:solidFill>
                  <a:srgbClr val="0070C0"/>
                </a:solidFill>
                <a:latin typeface="宋体" panose="02010600030101010101" pitchFamily="2" charset="-122"/>
              </a:rPr>
              <a:t>4</a:t>
            </a:r>
            <a:r>
              <a:rPr lang="zh-CN" altLang="en-US" sz="3200" u="sng">
                <a:solidFill>
                  <a:srgbClr val="0070C0"/>
                </a:solidFill>
                <a:latin typeface="宋体" panose="02010600030101010101" pitchFamily="2" charset="-122"/>
              </a:rPr>
              <a:t>溶液</a:t>
            </a:r>
            <a:endParaRPr lang="zh-CN" altLang="en-US" sz="3200" u="sng">
              <a:solidFill>
                <a:srgbClr val="0070C0"/>
              </a:solidFill>
              <a:latin typeface="宋体" panose="02010600030101010101" pitchFamily="2" charset="-122"/>
            </a:endParaRPr>
          </a:p>
        </p:txBody>
      </p:sp>
      <p:sp>
        <p:nvSpPr>
          <p:cNvPr id="7" name="Text Box 32"/>
          <p:cNvSpPr txBox="1">
            <a:spLocks noChangeArrowheads="1"/>
          </p:cNvSpPr>
          <p:nvPr/>
        </p:nvSpPr>
        <p:spPr bwMode="auto">
          <a:xfrm>
            <a:off x="2209800" y="1981201"/>
            <a:ext cx="7200900" cy="296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3200">
                <a:solidFill>
                  <a:srgbClr val="0070C0"/>
                </a:solidFill>
                <a:latin typeface="宋体" panose="02010600030101010101" pitchFamily="2" charset="-122"/>
              </a:rPr>
              <a:t>实验步骤：</a:t>
            </a:r>
            <a:endParaRPr lang="en-US" altLang="zh-CN" sz="3200">
              <a:solidFill>
                <a:srgbClr val="0070C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3200">
                <a:solidFill>
                  <a:srgbClr val="0070C0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3200">
                <a:solidFill>
                  <a:srgbClr val="0070C0"/>
                </a:solidFill>
                <a:latin typeface="宋体" panose="02010600030101010101" pitchFamily="2" charset="-122"/>
              </a:rPr>
              <a:t>、从试剂瓶中用</a:t>
            </a:r>
            <a:r>
              <a:rPr lang="zh-CN" altLang="en-US" sz="3200">
                <a:solidFill>
                  <a:srgbClr val="FF0000"/>
                </a:solidFill>
                <a:latin typeface="宋体" panose="02010600030101010101" pitchFamily="2" charset="-122"/>
              </a:rPr>
              <a:t>镊子</a:t>
            </a:r>
            <a:r>
              <a:rPr lang="zh-CN" altLang="en-US" sz="3200">
                <a:solidFill>
                  <a:srgbClr val="0070C0"/>
                </a:solidFill>
                <a:latin typeface="宋体" panose="02010600030101010101" pitchFamily="2" charset="-122"/>
              </a:rPr>
              <a:t>取一小块金属钠，用滤纸吸干表面的煤油。</a:t>
            </a:r>
            <a:endParaRPr lang="en-US" altLang="zh-CN" sz="3200">
              <a:solidFill>
                <a:srgbClr val="0070C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3200">
                <a:solidFill>
                  <a:srgbClr val="0070C0"/>
                </a:solidFill>
                <a:latin typeface="宋体" panose="02010600030101010101" pitchFamily="2" charset="-122"/>
              </a:rPr>
              <a:t>2</a:t>
            </a:r>
            <a:r>
              <a:rPr lang="zh-CN" altLang="en-US" sz="3200">
                <a:solidFill>
                  <a:srgbClr val="0070C0"/>
                </a:solidFill>
                <a:latin typeface="宋体" panose="02010600030101010101" pitchFamily="2" charset="-122"/>
              </a:rPr>
              <a:t>、将钠投入到</a:t>
            </a:r>
            <a:r>
              <a:rPr lang="en-US" altLang="zh-CN" sz="3200">
                <a:solidFill>
                  <a:srgbClr val="0070C0"/>
                </a:solidFill>
                <a:latin typeface="宋体" panose="02010600030101010101" pitchFamily="2" charset="-122"/>
              </a:rPr>
              <a:t>CuSO</a:t>
            </a:r>
            <a:r>
              <a:rPr lang="en-US" altLang="zh-CN" sz="3200" baseline="-25000">
                <a:solidFill>
                  <a:srgbClr val="0070C0"/>
                </a:solidFill>
                <a:latin typeface="宋体" panose="02010600030101010101" pitchFamily="2" charset="-122"/>
              </a:rPr>
              <a:t>4</a:t>
            </a:r>
            <a:r>
              <a:rPr lang="zh-CN" altLang="en-US" sz="3200">
                <a:solidFill>
                  <a:srgbClr val="0070C0"/>
                </a:solidFill>
                <a:latin typeface="宋体" panose="02010600030101010101" pitchFamily="2" charset="-122"/>
              </a:rPr>
              <a:t>溶液中，并立即盖上玻璃片。</a:t>
            </a:r>
            <a:endParaRPr lang="zh-CN" altLang="en-US" sz="3200">
              <a:solidFill>
                <a:srgbClr val="0070C0"/>
              </a:solidFill>
              <a:latin typeface="宋体" panose="02010600030101010101" pitchFamily="2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108710" y="60325"/>
            <a:ext cx="4273550" cy="7245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【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环节一</a:t>
            </a:r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】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探究钠的性质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12" name="AutoShape 10"/>
          <p:cNvSpPr>
            <a:spLocks noChangeArrowheads="1"/>
          </p:cNvSpPr>
          <p:nvPr/>
        </p:nvSpPr>
        <p:spPr bwMode="gray">
          <a:xfrm>
            <a:off x="2286001" y="914401"/>
            <a:ext cx="2303463" cy="43021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A886E0"/>
              </a:gs>
              <a:gs pos="100000">
                <a:srgbClr val="A886E0">
                  <a:gamma/>
                  <a:shade val="46275"/>
                  <a:invGamma/>
                </a:srgbClr>
              </a:gs>
            </a:gsLst>
            <a:lin ang="0" scaled="1"/>
          </a:gradFill>
          <a:ln w="38100">
            <a:solidFill>
              <a:srgbClr val="FFFFFF"/>
            </a:solidFill>
            <a:rou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kern="0" dirty="0">
                <a:solidFill>
                  <a:sysClr val="windowText" lastClr="000000"/>
                </a:solidFill>
                <a:latin typeface="宋体" panose="02010600030101010101" pitchFamily="2" charset="-122"/>
              </a:rPr>
              <a:t>实验探究二</a:t>
            </a:r>
            <a:endParaRPr lang="zh-CN" altLang="en-US" sz="3200" kern="0" dirty="0">
              <a:solidFill>
                <a:sysClr val="windowText" lastClr="000000"/>
              </a:solidFill>
              <a:latin typeface="宋体" panose="02010600030101010101" pitchFamily="2" charset="-122"/>
            </a:endParaRPr>
          </a:p>
        </p:txBody>
      </p:sp>
      <p:pic>
        <p:nvPicPr>
          <p:cNvPr id="81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990601"/>
            <a:ext cx="388938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314" y="1341439"/>
            <a:ext cx="3197225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 descr="01FE6E2A690176A65BFCFE228219EBF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38" y="1341439"/>
            <a:ext cx="3186112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3863976" y="5264151"/>
            <a:ext cx="1223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①</a:t>
            </a:r>
            <a:r>
              <a:rPr lang="zh-CN" altLang="en-US"/>
              <a:t>取钠</a:t>
            </a:r>
            <a:endParaRPr lang="zh-CN" altLang="en-US"/>
          </a:p>
        </p:txBody>
      </p:sp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7248526" y="5300664"/>
            <a:ext cx="1368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②</a:t>
            </a:r>
            <a:r>
              <a:rPr lang="zh-CN" altLang="en-US"/>
              <a:t>加钠</a:t>
            </a:r>
            <a:endParaRPr lang="zh-CN" altLang="en-US"/>
          </a:p>
        </p:txBody>
      </p:sp>
      <p:sp>
        <p:nvSpPr>
          <p:cNvPr id="9222" name="Text Box 6"/>
          <p:cNvSpPr txBox="1">
            <a:spLocks noChangeArrowheads="1"/>
          </p:cNvSpPr>
          <p:nvPr/>
        </p:nvSpPr>
        <p:spPr bwMode="auto">
          <a:xfrm>
            <a:off x="1558925" y="6021389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/>
              <a:t>钠与硫酸铜溶液反应的操作流程</a:t>
            </a:r>
            <a:endParaRPr lang="zh-CN" altLang="en-US"/>
          </a:p>
        </p:txBody>
      </p:sp>
      <p:sp>
        <p:nvSpPr>
          <p:cNvPr id="50183" name="Line 7"/>
          <p:cNvSpPr>
            <a:spLocks noChangeShapeType="1"/>
          </p:cNvSpPr>
          <p:nvPr/>
        </p:nvSpPr>
        <p:spPr bwMode="auto">
          <a:xfrm flipH="1">
            <a:off x="7104064" y="2060576"/>
            <a:ext cx="720725" cy="1008063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867410" y="60325"/>
            <a:ext cx="423799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【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环节一</a:t>
            </a:r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】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探究钠的性质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9225" name="Rectangle 28"/>
          <p:cNvSpPr>
            <a:spLocks noChangeArrowheads="1"/>
          </p:cNvSpPr>
          <p:nvPr/>
        </p:nvSpPr>
        <p:spPr bwMode="auto">
          <a:xfrm>
            <a:off x="4687888" y="604520"/>
            <a:ext cx="2703512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u="sng">
                <a:solidFill>
                  <a:srgbClr val="0070C0"/>
                </a:solidFill>
                <a:latin typeface="宋体" panose="02010600030101010101" pitchFamily="2" charset="-122"/>
              </a:rPr>
              <a:t>Na+CuSO</a:t>
            </a:r>
            <a:r>
              <a:rPr lang="en-US" altLang="zh-CN" sz="3200" u="sng" baseline="-25000">
                <a:solidFill>
                  <a:srgbClr val="0070C0"/>
                </a:solidFill>
                <a:latin typeface="宋体" panose="02010600030101010101" pitchFamily="2" charset="-122"/>
              </a:rPr>
              <a:t>4</a:t>
            </a:r>
            <a:r>
              <a:rPr lang="zh-CN" altLang="en-US" sz="3200" u="sng">
                <a:solidFill>
                  <a:srgbClr val="0070C0"/>
                </a:solidFill>
                <a:latin typeface="宋体" panose="02010600030101010101" pitchFamily="2" charset="-122"/>
              </a:rPr>
              <a:t>溶液</a:t>
            </a:r>
            <a:endParaRPr lang="zh-CN" altLang="en-US" sz="3200" u="sng">
              <a:solidFill>
                <a:srgbClr val="0070C0"/>
              </a:solidFill>
              <a:latin typeface="宋体" panose="02010600030101010101" pitchFamily="2" charset="-122"/>
            </a:endParaRPr>
          </a:p>
        </p:txBody>
      </p:sp>
      <p:sp>
        <p:nvSpPr>
          <p:cNvPr id="15" name="AutoShape 10"/>
          <p:cNvSpPr>
            <a:spLocks noChangeArrowheads="1"/>
          </p:cNvSpPr>
          <p:nvPr/>
        </p:nvSpPr>
        <p:spPr bwMode="gray">
          <a:xfrm>
            <a:off x="2286001" y="593726"/>
            <a:ext cx="2303463" cy="43021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A886E0"/>
              </a:gs>
              <a:gs pos="100000">
                <a:srgbClr val="A886E0">
                  <a:gamma/>
                  <a:shade val="46275"/>
                  <a:invGamma/>
                </a:srgbClr>
              </a:gs>
            </a:gsLst>
            <a:lin ang="0" scaled="1"/>
          </a:gradFill>
          <a:ln w="38100">
            <a:solidFill>
              <a:srgbClr val="FFFFFF"/>
            </a:solidFill>
            <a:rou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kern="0" dirty="0">
                <a:solidFill>
                  <a:sysClr val="windowText" lastClr="000000"/>
                </a:solidFill>
                <a:latin typeface="宋体" panose="02010600030101010101" pitchFamily="2" charset="-122"/>
              </a:rPr>
              <a:t>实验探究二</a:t>
            </a:r>
            <a:endParaRPr lang="zh-CN" altLang="en-US" sz="3200" kern="0" dirty="0">
              <a:solidFill>
                <a:sysClr val="windowText" lastClr="000000"/>
              </a:solidFill>
              <a:latin typeface="宋体" panose="02010600030101010101" pitchFamily="2" charset="-122"/>
            </a:endParaRPr>
          </a:p>
        </p:txBody>
      </p:sp>
      <p:pic>
        <p:nvPicPr>
          <p:cNvPr id="92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09601"/>
            <a:ext cx="388938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07568" y="1321605"/>
            <a:ext cx="7317432" cy="646331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defRPr/>
            </a:pPr>
            <a:r>
              <a:rPr lang="zh-CN" altLang="en-US" sz="3600" spc="50" dirty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Ｑ</a:t>
            </a:r>
            <a:r>
              <a:rPr lang="en-US" altLang="zh-CN" sz="3600" spc="50" dirty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1:</a:t>
            </a:r>
            <a:r>
              <a:rPr lang="zh-CN" altLang="en-US" sz="3600" spc="50" dirty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你观察到的实验现象是什么？</a:t>
            </a:r>
            <a:endParaRPr lang="zh-CN" altLang="en-US" sz="3600" spc="50" dirty="0">
              <a:ln w="11430"/>
              <a:solidFill>
                <a:srgbClr val="0070C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07568" y="2473733"/>
            <a:ext cx="7393632" cy="646331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defRPr/>
            </a:pPr>
            <a:r>
              <a:rPr lang="zh-CN" altLang="en-US" sz="3600" spc="50" dirty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Ｑ</a:t>
            </a:r>
            <a:r>
              <a:rPr lang="en-US" altLang="zh-CN" sz="3600" spc="50" dirty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2:</a:t>
            </a:r>
            <a:r>
              <a:rPr lang="zh-CN" altLang="en-US" sz="3600" spc="50" dirty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猜想为什么会产生如上现象呢？</a:t>
            </a:r>
            <a:endParaRPr lang="zh-CN" altLang="en-US" sz="3600" spc="50" dirty="0">
              <a:ln w="11430"/>
              <a:solidFill>
                <a:srgbClr val="0070C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07568" y="3625860"/>
            <a:ext cx="8079432" cy="706755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defRPr/>
            </a:pPr>
            <a:r>
              <a:rPr lang="zh-CN" altLang="en-US" sz="4000" b="0" spc="50" dirty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Ｑ</a:t>
            </a:r>
            <a:r>
              <a:rPr lang="en-US" altLang="zh-CN" sz="4000" b="0" spc="50" dirty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3:</a:t>
            </a:r>
            <a:r>
              <a:rPr lang="zh-CN" altLang="en-US" sz="4000" b="0" spc="50" dirty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书写化学反应方程式</a:t>
            </a:r>
            <a:r>
              <a:rPr lang="zh-CN" altLang="en-US" sz="4000" b="0" spc="50" dirty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？</a:t>
            </a:r>
            <a:endParaRPr lang="zh-CN" altLang="en-US" sz="4000" b="0" spc="50" dirty="0">
              <a:ln w="11430"/>
              <a:solidFill>
                <a:srgbClr val="0070C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1" name="未知"/>
          <p:cNvSpPr/>
          <p:nvPr/>
        </p:nvSpPr>
        <p:spPr bwMode="auto">
          <a:xfrm>
            <a:off x="7446964" y="604838"/>
            <a:ext cx="77787" cy="31750"/>
          </a:xfrm>
          <a:custGeom>
            <a:avLst/>
            <a:gdLst>
              <a:gd name="T0" fmla="*/ 2147483647 w 343"/>
              <a:gd name="T1" fmla="*/ 2147483647 h 181"/>
              <a:gd name="T2" fmla="*/ 2147483647 w 343"/>
              <a:gd name="T3" fmla="*/ 2147483647 h 181"/>
              <a:gd name="T4" fmla="*/ 2147483647 w 343"/>
              <a:gd name="T5" fmla="*/ 2147483647 h 181"/>
              <a:gd name="T6" fmla="*/ 2147483647 w 343"/>
              <a:gd name="T7" fmla="*/ 2147483647 h 181"/>
              <a:gd name="T8" fmla="*/ 2147483647 w 343"/>
              <a:gd name="T9" fmla="*/ 2147483647 h 181"/>
              <a:gd name="T10" fmla="*/ 2147483647 w 343"/>
              <a:gd name="T11" fmla="*/ 2147483647 h 181"/>
              <a:gd name="T12" fmla="*/ 2147483647 w 343"/>
              <a:gd name="T13" fmla="*/ 2147483647 h 181"/>
              <a:gd name="T14" fmla="*/ 2147483647 w 343"/>
              <a:gd name="T15" fmla="*/ 2147483647 h 181"/>
              <a:gd name="T16" fmla="*/ 2147483647 w 343"/>
              <a:gd name="T17" fmla="*/ 2147483647 h 181"/>
              <a:gd name="T18" fmla="*/ 2147483647 w 343"/>
              <a:gd name="T19" fmla="*/ 2147483647 h 181"/>
              <a:gd name="T20" fmla="*/ 2147483647 w 343"/>
              <a:gd name="T21" fmla="*/ 2147483647 h 181"/>
              <a:gd name="T22" fmla="*/ 2147483647 w 343"/>
              <a:gd name="T23" fmla="*/ 2147483647 h 181"/>
              <a:gd name="T24" fmla="*/ 2147483647 w 343"/>
              <a:gd name="T25" fmla="*/ 2147483647 h 181"/>
              <a:gd name="T26" fmla="*/ 2147483647 w 343"/>
              <a:gd name="T27" fmla="*/ 2147483647 h 181"/>
              <a:gd name="T28" fmla="*/ 2147483647 w 343"/>
              <a:gd name="T29" fmla="*/ 2147483647 h 181"/>
              <a:gd name="T30" fmla="*/ 2147483647 w 343"/>
              <a:gd name="T31" fmla="*/ 2147483647 h 181"/>
              <a:gd name="T32" fmla="*/ 2147483647 w 343"/>
              <a:gd name="T33" fmla="*/ 2147483647 h 181"/>
              <a:gd name="T34" fmla="*/ 2147483647 w 343"/>
              <a:gd name="T35" fmla="*/ 2147483647 h 181"/>
              <a:gd name="T36" fmla="*/ 2147483647 w 343"/>
              <a:gd name="T37" fmla="*/ 2147483647 h 181"/>
              <a:gd name="T38" fmla="*/ 2147483647 w 343"/>
              <a:gd name="T39" fmla="*/ 2147483647 h 181"/>
              <a:gd name="T40" fmla="*/ 2147483647 w 343"/>
              <a:gd name="T41" fmla="*/ 2147483647 h 181"/>
              <a:gd name="T42" fmla="*/ 2147483647 w 343"/>
              <a:gd name="T43" fmla="*/ 2147483647 h 181"/>
              <a:gd name="T44" fmla="*/ 2147483647 w 343"/>
              <a:gd name="T45" fmla="*/ 2147483647 h 181"/>
              <a:gd name="T46" fmla="*/ 2147483647 w 343"/>
              <a:gd name="T47" fmla="*/ 2147483647 h 181"/>
              <a:gd name="T48" fmla="*/ 2147483647 w 343"/>
              <a:gd name="T49" fmla="*/ 2147483647 h 181"/>
              <a:gd name="T50" fmla="*/ 2147483647 w 343"/>
              <a:gd name="T51" fmla="*/ 2147483647 h 181"/>
              <a:gd name="T52" fmla="*/ 2147483647 w 343"/>
              <a:gd name="T53" fmla="*/ 2147483647 h 181"/>
              <a:gd name="T54" fmla="*/ 2147483647 w 343"/>
              <a:gd name="T55" fmla="*/ 2147483647 h 181"/>
              <a:gd name="T56" fmla="*/ 2147483647 w 343"/>
              <a:gd name="T57" fmla="*/ 2147483647 h 181"/>
              <a:gd name="T58" fmla="*/ 2147483647 w 343"/>
              <a:gd name="T59" fmla="*/ 2147483647 h 181"/>
              <a:gd name="T60" fmla="*/ 2147483647 w 343"/>
              <a:gd name="T61" fmla="*/ 2147483647 h 181"/>
              <a:gd name="T62" fmla="*/ 2147483647 w 343"/>
              <a:gd name="T63" fmla="*/ 2147483647 h 181"/>
              <a:gd name="T64" fmla="*/ 2147483647 w 343"/>
              <a:gd name="T65" fmla="*/ 2147483647 h 181"/>
              <a:gd name="T66" fmla="*/ 2147483647 w 343"/>
              <a:gd name="T67" fmla="*/ 2147483647 h 181"/>
              <a:gd name="T68" fmla="*/ 2147483647 w 343"/>
              <a:gd name="T69" fmla="*/ 2147483647 h 181"/>
              <a:gd name="T70" fmla="*/ 2147483647 w 343"/>
              <a:gd name="T71" fmla="*/ 2147483647 h 181"/>
              <a:gd name="T72" fmla="*/ 2147483647 w 343"/>
              <a:gd name="T73" fmla="*/ 2147483647 h 181"/>
              <a:gd name="T74" fmla="*/ 2147483647 w 343"/>
              <a:gd name="T75" fmla="*/ 2147483647 h 181"/>
              <a:gd name="T76" fmla="*/ 2147483647 w 343"/>
              <a:gd name="T77" fmla="*/ 2147483647 h 181"/>
              <a:gd name="T78" fmla="*/ 2147483647 w 343"/>
              <a:gd name="T79" fmla="*/ 2147483647 h 181"/>
              <a:gd name="T80" fmla="*/ 2147483647 w 343"/>
              <a:gd name="T81" fmla="*/ 0 h 181"/>
              <a:gd name="T82" fmla="*/ 2147483647 w 343"/>
              <a:gd name="T83" fmla="*/ 0 h 181"/>
              <a:gd name="T84" fmla="*/ 2147483647 w 343"/>
              <a:gd name="T85" fmla="*/ 2147483647 h 181"/>
              <a:gd name="T86" fmla="*/ 2147483647 w 343"/>
              <a:gd name="T87" fmla="*/ 2147483647 h 181"/>
              <a:gd name="T88" fmla="*/ 2147483647 w 343"/>
              <a:gd name="T89" fmla="*/ 2147483647 h 181"/>
              <a:gd name="T90" fmla="*/ 2147483647 w 343"/>
              <a:gd name="T91" fmla="*/ 2147483647 h 181"/>
              <a:gd name="T92" fmla="*/ 2147483647 w 343"/>
              <a:gd name="T93" fmla="*/ 2147483647 h 181"/>
              <a:gd name="T94" fmla="*/ 2147483647 w 343"/>
              <a:gd name="T95" fmla="*/ 2147483647 h 181"/>
              <a:gd name="T96" fmla="*/ 2147483647 w 343"/>
              <a:gd name="T97" fmla="*/ 2147483647 h 181"/>
              <a:gd name="T98" fmla="*/ 2147483647 w 343"/>
              <a:gd name="T99" fmla="*/ 2147483647 h 181"/>
              <a:gd name="T100" fmla="*/ 2147483647 w 343"/>
              <a:gd name="T101" fmla="*/ 2147483647 h 181"/>
              <a:gd name="T102" fmla="*/ 0 w 343"/>
              <a:gd name="T103" fmla="*/ 2147483647 h 181"/>
              <a:gd name="T104" fmla="*/ 0 w 343"/>
              <a:gd name="T105" fmla="*/ 2147483647 h 181"/>
              <a:gd name="T106" fmla="*/ 2147483647 w 343"/>
              <a:gd name="T107" fmla="*/ 2147483647 h 181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343"/>
              <a:gd name="T163" fmla="*/ 0 h 181"/>
              <a:gd name="T164" fmla="*/ 343 w 343"/>
              <a:gd name="T165" fmla="*/ 181 h 181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343" h="181">
                <a:moveTo>
                  <a:pt x="3" y="181"/>
                </a:moveTo>
                <a:lnTo>
                  <a:pt x="7" y="155"/>
                </a:lnTo>
                <a:lnTo>
                  <a:pt x="18" y="132"/>
                </a:lnTo>
                <a:lnTo>
                  <a:pt x="31" y="110"/>
                </a:lnTo>
                <a:lnTo>
                  <a:pt x="51" y="91"/>
                </a:lnTo>
                <a:lnTo>
                  <a:pt x="76" y="71"/>
                </a:lnTo>
                <a:lnTo>
                  <a:pt x="90" y="62"/>
                </a:lnTo>
                <a:lnTo>
                  <a:pt x="105" y="56"/>
                </a:lnTo>
                <a:lnTo>
                  <a:pt x="137" y="47"/>
                </a:lnTo>
                <a:lnTo>
                  <a:pt x="171" y="45"/>
                </a:lnTo>
                <a:lnTo>
                  <a:pt x="188" y="45"/>
                </a:lnTo>
                <a:lnTo>
                  <a:pt x="204" y="47"/>
                </a:lnTo>
                <a:lnTo>
                  <a:pt x="220" y="51"/>
                </a:lnTo>
                <a:lnTo>
                  <a:pt x="236" y="56"/>
                </a:lnTo>
                <a:lnTo>
                  <a:pt x="250" y="62"/>
                </a:lnTo>
                <a:lnTo>
                  <a:pt x="265" y="71"/>
                </a:lnTo>
                <a:lnTo>
                  <a:pt x="278" y="79"/>
                </a:lnTo>
                <a:lnTo>
                  <a:pt x="292" y="91"/>
                </a:lnTo>
                <a:lnTo>
                  <a:pt x="310" y="110"/>
                </a:lnTo>
                <a:lnTo>
                  <a:pt x="324" y="132"/>
                </a:lnTo>
                <a:lnTo>
                  <a:pt x="334" y="155"/>
                </a:lnTo>
                <a:lnTo>
                  <a:pt x="341" y="181"/>
                </a:lnTo>
                <a:lnTo>
                  <a:pt x="341" y="174"/>
                </a:lnTo>
                <a:lnTo>
                  <a:pt x="341" y="171"/>
                </a:lnTo>
                <a:lnTo>
                  <a:pt x="342" y="169"/>
                </a:lnTo>
                <a:lnTo>
                  <a:pt x="343" y="158"/>
                </a:lnTo>
                <a:lnTo>
                  <a:pt x="342" y="141"/>
                </a:lnTo>
                <a:lnTo>
                  <a:pt x="340" y="126"/>
                </a:lnTo>
                <a:lnTo>
                  <a:pt x="335" y="110"/>
                </a:lnTo>
                <a:lnTo>
                  <a:pt x="330" y="97"/>
                </a:lnTo>
                <a:lnTo>
                  <a:pt x="322" y="83"/>
                </a:lnTo>
                <a:lnTo>
                  <a:pt x="313" y="69"/>
                </a:lnTo>
                <a:lnTo>
                  <a:pt x="303" y="57"/>
                </a:lnTo>
                <a:lnTo>
                  <a:pt x="292" y="46"/>
                </a:lnTo>
                <a:lnTo>
                  <a:pt x="278" y="34"/>
                </a:lnTo>
                <a:lnTo>
                  <a:pt x="265" y="25"/>
                </a:lnTo>
                <a:lnTo>
                  <a:pt x="250" y="17"/>
                </a:lnTo>
                <a:lnTo>
                  <a:pt x="236" y="11"/>
                </a:lnTo>
                <a:lnTo>
                  <a:pt x="220" y="6"/>
                </a:lnTo>
                <a:lnTo>
                  <a:pt x="204" y="2"/>
                </a:lnTo>
                <a:lnTo>
                  <a:pt x="188" y="0"/>
                </a:lnTo>
                <a:lnTo>
                  <a:pt x="171" y="0"/>
                </a:lnTo>
                <a:lnTo>
                  <a:pt x="137" y="2"/>
                </a:lnTo>
                <a:lnTo>
                  <a:pt x="105" y="11"/>
                </a:lnTo>
                <a:lnTo>
                  <a:pt x="90" y="17"/>
                </a:lnTo>
                <a:lnTo>
                  <a:pt x="76" y="25"/>
                </a:lnTo>
                <a:lnTo>
                  <a:pt x="51" y="46"/>
                </a:lnTo>
                <a:lnTo>
                  <a:pt x="28" y="69"/>
                </a:lnTo>
                <a:lnTo>
                  <a:pt x="12" y="97"/>
                </a:lnTo>
                <a:lnTo>
                  <a:pt x="6" y="110"/>
                </a:lnTo>
                <a:lnTo>
                  <a:pt x="3" y="126"/>
                </a:lnTo>
                <a:lnTo>
                  <a:pt x="0" y="158"/>
                </a:lnTo>
                <a:lnTo>
                  <a:pt x="0" y="169"/>
                </a:lnTo>
                <a:lnTo>
                  <a:pt x="3" y="181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0" kern="0">
              <a:solidFill>
                <a:sysClr val="windowText" lastClr="000000"/>
              </a:solidFill>
              <a:latin typeface="Arial" panose="020B0604020202020204" pitchFamily="34" charset="0"/>
            </a:endParaRPr>
          </a:p>
        </p:txBody>
      </p:sp>
      <p:sp>
        <p:nvSpPr>
          <p:cNvPr id="12" name="AutoShape 10"/>
          <p:cNvSpPr>
            <a:spLocks noChangeArrowheads="1"/>
          </p:cNvSpPr>
          <p:nvPr/>
        </p:nvSpPr>
        <p:spPr bwMode="gray">
          <a:xfrm>
            <a:off x="4592638" y="549276"/>
            <a:ext cx="2151062" cy="43021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A886E0"/>
              </a:gs>
              <a:gs pos="100000">
                <a:srgbClr val="A886E0">
                  <a:gamma/>
                  <a:shade val="46275"/>
                  <a:invGamma/>
                </a:srgbClr>
              </a:gs>
            </a:gsLst>
            <a:lin ang="0" scaled="1"/>
          </a:gradFill>
          <a:ln w="38100">
            <a:solidFill>
              <a:srgbClr val="FFFFFF"/>
            </a:solidFill>
            <a:rou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kern="0" dirty="0">
                <a:solidFill>
                  <a:sysClr val="windowText" lastClr="000000"/>
                </a:solidFill>
                <a:latin typeface="Arial" panose="020B0604020202020204" pitchFamily="34" charset="0"/>
              </a:rPr>
              <a:t>交流与讨论</a:t>
            </a:r>
            <a:endParaRPr lang="en-US" altLang="zh-CN" sz="3200" kern="0" dirty="0">
              <a:solidFill>
                <a:sysClr val="windowText" lastClr="000000"/>
              </a:solidFill>
              <a:latin typeface="Arial" panose="020B0604020202020204" pitchFamily="34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170940" y="84455"/>
            <a:ext cx="4304665" cy="4648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【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环节一</a:t>
            </a:r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】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探究钠的性质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POWER3D TRANSITION" val="DemoCameraShutter.p3d 0"/>
  <p:tag name="POWER3D OPTIONS" val="Medium "/>
  <p:tag name="POWER3D IMAGE0" val="Pwrtrans.tga"/>
  <p:tag name="POWER3D SOUND" val="Camera Shutter"/>
</p:tagLst>
</file>

<file path=ppt/tags/tag2.xml><?xml version="1.0" encoding="utf-8"?>
<p:tagLst xmlns:p="http://schemas.openxmlformats.org/presentationml/2006/main">
  <p:tag name="TIMING" val="|.1|4.4|1.9"/>
  <p:tag name="POWER3D TRANSITION" val="DemoWoodenPlanks.p3d 1"/>
  <p:tag name="POWER3D OPTIONS" val="Medium "/>
  <p:tag name="POWER3D IMAGE0" val="Pwrtrans.tga"/>
  <p:tag name="POWER3D SOUND" val="Wooden Planks"/>
</p:tagLst>
</file>

<file path=ppt/theme/theme1.xml><?xml version="1.0" encoding="utf-8"?>
<a:theme xmlns:a="http://schemas.openxmlformats.org/drawingml/2006/main" name="Default Design">
  <a:themeElements>
    <a:clrScheme name="Default Design 3">
      <a:dk1>
        <a:srgbClr val="080808"/>
      </a:dk1>
      <a:lt1>
        <a:srgbClr val="FFFFFF"/>
      </a:lt1>
      <a:dk2>
        <a:srgbClr val="A59A55"/>
      </a:dk2>
      <a:lt2>
        <a:srgbClr val="DDDDDD"/>
      </a:lt2>
      <a:accent1>
        <a:srgbClr val="4AB1E4"/>
      </a:accent1>
      <a:accent2>
        <a:srgbClr val="8F038F"/>
      </a:accent2>
      <a:accent3>
        <a:srgbClr val="FFFFFF"/>
      </a:accent3>
      <a:accent4>
        <a:srgbClr val="060606"/>
      </a:accent4>
      <a:accent5>
        <a:srgbClr val="B1D5EF"/>
      </a:accent5>
      <a:accent6>
        <a:srgbClr val="810281"/>
      </a:accent6>
      <a:hlink>
        <a:srgbClr val="F77A1D"/>
      </a:hlink>
      <a:folHlink>
        <a:srgbClr val="5BBE4E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Default Design 1">
        <a:dk1>
          <a:srgbClr val="5F5F5F"/>
        </a:dk1>
        <a:lt1>
          <a:srgbClr val="FFFFFF"/>
        </a:lt1>
        <a:dk2>
          <a:srgbClr val="C36609"/>
        </a:dk2>
        <a:lt2>
          <a:srgbClr val="DDDDDD"/>
        </a:lt2>
        <a:accent1>
          <a:srgbClr val="D2B94E"/>
        </a:accent1>
        <a:accent2>
          <a:srgbClr val="2395B9"/>
        </a:accent2>
        <a:accent3>
          <a:srgbClr val="FFFFFF"/>
        </a:accent3>
        <a:accent4>
          <a:srgbClr val="505050"/>
        </a:accent4>
        <a:accent5>
          <a:srgbClr val="E5D9B2"/>
        </a:accent5>
        <a:accent6>
          <a:srgbClr val="1F87A7"/>
        </a:accent6>
        <a:hlink>
          <a:srgbClr val="5C984E"/>
        </a:hlink>
        <a:folHlink>
          <a:srgbClr val="B5C77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5F5F5F"/>
        </a:dk1>
        <a:lt1>
          <a:srgbClr val="FFFFFF"/>
        </a:lt1>
        <a:dk2>
          <a:srgbClr val="9FC591"/>
        </a:dk2>
        <a:lt2>
          <a:srgbClr val="DDDDDD"/>
        </a:lt2>
        <a:accent1>
          <a:srgbClr val="7B82B7"/>
        </a:accent1>
        <a:accent2>
          <a:srgbClr val="8D337C"/>
        </a:accent2>
        <a:accent3>
          <a:srgbClr val="FFFFFF"/>
        </a:accent3>
        <a:accent4>
          <a:srgbClr val="505050"/>
        </a:accent4>
        <a:accent5>
          <a:srgbClr val="BFC1D8"/>
        </a:accent5>
        <a:accent6>
          <a:srgbClr val="7F2D70"/>
        </a:accent6>
        <a:hlink>
          <a:srgbClr val="CC87E1"/>
        </a:hlink>
        <a:folHlink>
          <a:srgbClr val="76C5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80808"/>
        </a:dk1>
        <a:lt1>
          <a:srgbClr val="FFFFFF"/>
        </a:lt1>
        <a:dk2>
          <a:srgbClr val="A59A55"/>
        </a:dk2>
        <a:lt2>
          <a:srgbClr val="DDDDDD"/>
        </a:lt2>
        <a:accent1>
          <a:srgbClr val="4AB1E4"/>
        </a:accent1>
        <a:accent2>
          <a:srgbClr val="8F038F"/>
        </a:accent2>
        <a:accent3>
          <a:srgbClr val="FFFFFF"/>
        </a:accent3>
        <a:accent4>
          <a:srgbClr val="060606"/>
        </a:accent4>
        <a:accent5>
          <a:srgbClr val="B1D5EF"/>
        </a:accent5>
        <a:accent6>
          <a:srgbClr val="810281"/>
        </a:accent6>
        <a:hlink>
          <a:srgbClr val="F77A1D"/>
        </a:hlink>
        <a:folHlink>
          <a:srgbClr val="5BBE4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第2节 研究物质性质的方法和程序</Template>
  <TotalTime>0</TotalTime>
  <Words>1582</Words>
  <Application>WPS 演示</Application>
  <PresentationFormat>宽屏</PresentationFormat>
  <Paragraphs>278</Paragraphs>
  <Slides>23</Slides>
  <Notes>4</Notes>
  <HiddenSlides>0</HiddenSlides>
  <MMClips>2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2" baseType="lpstr">
      <vt:lpstr>Arial</vt:lpstr>
      <vt:lpstr>宋体</vt:lpstr>
      <vt:lpstr>Wingdings</vt:lpstr>
      <vt:lpstr>华文行楷</vt:lpstr>
      <vt:lpstr>微软雅黑</vt:lpstr>
      <vt:lpstr>黑体</vt:lpstr>
      <vt:lpstr>楷体_GB2312</vt:lpstr>
      <vt:lpstr>Times New Roman</vt:lpstr>
      <vt:lpstr>仿宋</vt:lpstr>
      <vt:lpstr>Arial Unicode MS</vt:lpstr>
      <vt:lpstr>等线</vt:lpstr>
      <vt:lpstr>Calibri</vt:lpstr>
      <vt:lpstr>Garamond</vt:lpstr>
      <vt:lpstr>Segoe Print</vt:lpstr>
      <vt:lpstr>Calibri</vt:lpstr>
      <vt:lpstr>Times New Roman</vt:lpstr>
      <vt:lpstr>华文彩云</vt:lpstr>
      <vt:lpstr>Default Design</vt:lpstr>
      <vt:lpstr>PBrush</vt:lpstr>
      <vt:lpstr>第1章  走进化学科学 第2节 研究物质性质的方法和程序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观察、思考</vt:lpstr>
      <vt:lpstr>取用方法：</vt:lpstr>
      <vt:lpstr>自制取钠器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第1章  走进化学科学 第2节 研究物质性质的方法和程序</dc:title>
  <dc:creator>田茂友</dc:creator>
  <cp:lastModifiedBy>Administrator</cp:lastModifiedBy>
  <cp:revision>5</cp:revision>
  <dcterms:created xsi:type="dcterms:W3CDTF">2019-08-06T05:16:00Z</dcterms:created>
  <dcterms:modified xsi:type="dcterms:W3CDTF">2019-09-05T04:13:34Z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2052-11.1.0.9022</vt:lpwstr>
  </property>
</Properties>
</file>